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57"/>
  </p:notesMasterIdLst>
  <p:sldIdLst>
    <p:sldId id="309" r:id="rId2"/>
    <p:sldId id="331" r:id="rId3"/>
    <p:sldId id="317" r:id="rId4"/>
    <p:sldId id="318" r:id="rId5"/>
    <p:sldId id="319" r:id="rId6"/>
    <p:sldId id="310" r:id="rId7"/>
    <p:sldId id="320" r:id="rId8"/>
    <p:sldId id="321" r:id="rId9"/>
    <p:sldId id="366" r:id="rId10"/>
    <p:sldId id="367" r:id="rId11"/>
    <p:sldId id="333" r:id="rId12"/>
    <p:sldId id="334" r:id="rId13"/>
    <p:sldId id="335" r:id="rId14"/>
    <p:sldId id="312" r:id="rId15"/>
    <p:sldId id="322" r:id="rId16"/>
    <p:sldId id="323" r:id="rId17"/>
    <p:sldId id="336" r:id="rId18"/>
    <p:sldId id="337" r:id="rId19"/>
    <p:sldId id="338" r:id="rId20"/>
    <p:sldId id="340" r:id="rId21"/>
    <p:sldId id="339" r:id="rId22"/>
    <p:sldId id="297" r:id="rId23"/>
    <p:sldId id="341" r:id="rId24"/>
    <p:sldId id="326" r:id="rId25"/>
    <p:sldId id="296" r:id="rId26"/>
    <p:sldId id="295" r:id="rId27"/>
    <p:sldId id="324" r:id="rId28"/>
    <p:sldId id="314" r:id="rId29"/>
    <p:sldId id="292" r:id="rId30"/>
    <p:sldId id="342" r:id="rId31"/>
    <p:sldId id="343" r:id="rId32"/>
    <p:sldId id="290" r:id="rId33"/>
    <p:sldId id="291" r:id="rId34"/>
    <p:sldId id="344" r:id="rId35"/>
    <p:sldId id="345" r:id="rId36"/>
    <p:sldId id="346" r:id="rId37"/>
    <p:sldId id="347" r:id="rId38"/>
    <p:sldId id="350" r:id="rId39"/>
    <p:sldId id="351" r:id="rId40"/>
    <p:sldId id="348" r:id="rId41"/>
    <p:sldId id="349" r:id="rId42"/>
    <p:sldId id="352" r:id="rId43"/>
    <p:sldId id="353" r:id="rId44"/>
    <p:sldId id="354" r:id="rId45"/>
    <p:sldId id="355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08" r:id="rId55"/>
    <p:sldId id="368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Налоговые, неналоговые  доходы(тыс.руб.)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32016.7</c:v>
                </c:pt>
                <c:pt idx="1">
                  <c:v>48648.5</c:v>
                </c:pt>
                <c:pt idx="2">
                  <c:v>39993.5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Безвозмедные поступления (тыс.руб.)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прогноз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222436.5</c:v>
                </c:pt>
                <c:pt idx="1">
                  <c:v>249726.9</c:v>
                </c:pt>
                <c:pt idx="2">
                  <c:v>224784.1</c:v>
                </c:pt>
              </c:numCache>
            </c:numRef>
          </c:val>
        </c:ser>
        <c:shape val="box"/>
        <c:axId val="41106432"/>
        <c:axId val="42390272"/>
        <c:axId val="0"/>
      </c:bar3DChart>
      <c:catAx>
        <c:axId val="41106432"/>
        <c:scaling>
          <c:orientation val="minMax"/>
        </c:scaling>
        <c:axPos val="b"/>
        <c:tickLblPos val="nextTo"/>
        <c:crossAx val="42390272"/>
        <c:crosses val="autoZero"/>
        <c:auto val="1"/>
        <c:lblAlgn val="ctr"/>
        <c:lblOffset val="100"/>
      </c:catAx>
      <c:valAx>
        <c:axId val="42390272"/>
        <c:scaling>
          <c:orientation val="minMax"/>
        </c:scaling>
        <c:axPos val="l"/>
        <c:majorGridlines/>
        <c:numFmt formatCode="General" sourceLinked="1"/>
        <c:tickLblPos val="nextTo"/>
        <c:crossAx val="41106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(тыс.руб.)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 отчет</c:v>
                </c:pt>
                <c:pt idx="1">
                  <c:v>2016 год оценка </c:v>
                </c:pt>
                <c:pt idx="2">
                  <c:v>2017 год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57907.7</c:v>
                </c:pt>
                <c:pt idx="1">
                  <c:v>82823</c:v>
                </c:pt>
                <c:pt idx="2">
                  <c:v>67377.7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 (тыс.руб.)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 отчет</c:v>
                </c:pt>
                <c:pt idx="1">
                  <c:v>2016 год оценка </c:v>
                </c:pt>
                <c:pt idx="2">
                  <c:v>2017 год прогноз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160451.79999999999</c:v>
                </c:pt>
                <c:pt idx="1">
                  <c:v>159118.9</c:v>
                </c:pt>
                <c:pt idx="2">
                  <c:v>155558.79999999999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 (тыс.руб.)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 отчет</c:v>
                </c:pt>
                <c:pt idx="1">
                  <c:v>2016 год оценка </c:v>
                </c:pt>
                <c:pt idx="2">
                  <c:v>2017 год прогноз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2624.1</c:v>
                </c:pt>
                <c:pt idx="1">
                  <c:v>1431.1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 отчет</c:v>
                </c:pt>
                <c:pt idx="1">
                  <c:v>2016 год оценка </c:v>
                </c:pt>
                <c:pt idx="2">
                  <c:v>2017 год прогноз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812.6</c:v>
                </c:pt>
                <c:pt idx="1">
                  <c:v>1817.3</c:v>
                </c:pt>
                <c:pt idx="2">
                  <c:v>429.5</c:v>
                </c:pt>
              </c:numCache>
            </c:numRef>
          </c:val>
        </c:ser>
        <c:overlap val="100"/>
        <c:axId val="44460288"/>
        <c:axId val="44466176"/>
      </c:barChart>
      <c:catAx>
        <c:axId val="44460288"/>
        <c:scaling>
          <c:orientation val="minMax"/>
        </c:scaling>
        <c:axPos val="b"/>
        <c:tickLblPos val="nextTo"/>
        <c:crossAx val="44466176"/>
        <c:crosses val="autoZero"/>
        <c:auto val="1"/>
        <c:lblAlgn val="ctr"/>
        <c:lblOffset val="100"/>
      </c:catAx>
      <c:valAx>
        <c:axId val="44466176"/>
        <c:scaling>
          <c:orientation val="minMax"/>
        </c:scaling>
        <c:axPos val="l"/>
        <c:majorGridlines/>
        <c:numFmt formatCode="General" sourceLinked="1"/>
        <c:tickLblPos val="nextTo"/>
        <c:crossAx val="444602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247156605424245E-2"/>
          <c:y val="0.12958111582117771"/>
          <c:w val="0.5934584329079865"/>
          <c:h val="0.876535351511990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c:v>
                </c:pt>
                <c:pt idx="1">
                  <c:v>Иные закупки товаров, работ и услуг  для обеспечения государственных (муниципальных) нужд</c:v>
                </c:pt>
                <c:pt idx="2">
                  <c:v>Предоставление субсидий бюджетным, автономным учреждениям и иным некоммерческим организациям.</c:v>
                </c:pt>
                <c:pt idx="3">
                  <c:v>Социальное обеспечение и иные выплаты населению.</c:v>
                </c:pt>
                <c:pt idx="4">
                  <c:v>Межбюджетные трансферты</c:v>
                </c:pt>
                <c:pt idx="5">
                  <c:v>Иные бюджетные ассигнования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0.10100000000000002</c:v>
                </c:pt>
                <c:pt idx="1">
                  <c:v>6.8000000000000019E-2</c:v>
                </c:pt>
                <c:pt idx="2" formatCode="0%">
                  <c:v>0.8</c:v>
                </c:pt>
                <c:pt idx="3">
                  <c:v>2.1999999999999999E-2</c:v>
                </c:pt>
                <c:pt idx="4">
                  <c:v>5.0000000000000096E-3</c:v>
                </c:pt>
                <c:pt idx="5">
                  <c:v>4.0000000000000096E-3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E23C8C-88DC-4A14-B5FA-72789C632480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DF48EA-73A7-4112-BCE7-DA1C9074C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83B40A-CC6A-4C36-9B1F-595A0F82F9E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D009F-694D-4591-86B9-743EC47D3B52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412F-BCF3-4966-B6BF-9875F1509F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44A79-000A-40ED-A25B-B0C41FDEE61B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29D2-AF93-40B1-ACE1-C08C3F27D5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6CB38-5B8F-4193-8D14-8E161B65E58A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22E7A-C2EF-4EF7-903D-01D9D2180B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FE58-3838-4211-9D6D-83FB1C701565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5A34-7029-496C-BE94-33A7A5D8D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06E9-3187-43F5-B563-CFDFC51CBD04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33C8-EABE-4C1E-BD42-4A9FED0717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5372-5200-46B3-8AFA-8375A16FACB4}" type="datetimeFigureOut">
              <a:rPr lang="ru-RU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0874-8626-4424-955F-0376C24C3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5B49E-4DD8-49AB-84B7-C12BE4098F94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F59EC-A7CB-4B1E-84B9-D232511B4A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83DBA-5613-4F24-8B44-D1E1E7726D37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A0D07-74E6-43AA-8049-98E5193A57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761C3-FC5C-48BA-B1F7-0953EBA90031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592A6-FE97-4A7B-B606-77FDD747F4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4C4C4-9AB7-416B-BE33-9E75048E13BE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2C036-F2EB-4C03-AF92-843DBA82F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7F47A-39EB-45B4-9F43-FF6402768801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1B281-5B8D-46BD-81F0-4F2B8E1672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14453-60DE-49E5-A822-ABCCC40280BA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CA7FF-5815-4A15-954D-130A244A26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24A4C-20EE-40DC-A44D-5E8594923009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CE662-FEA5-4854-8833-FA9888308F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53576-E363-4932-A1AD-83FF5F966049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20D9-4924-4374-BA82-154D8BD35E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55D77B-C05E-4CE3-8832-00CD2873C1A2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8AAFC9-D454-4844-B50B-CC0723D5B6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Бюджет для Граждан  на 2017 год</a:t>
            </a:r>
          </a:p>
        </p:txBody>
      </p:sp>
      <p:sp>
        <p:nvSpPr>
          <p:cNvPr id="8194" name="Скругленный прямоугольник 37918"/>
          <p:cNvSpPr>
            <a:spLocks noChangeArrowheads="1"/>
          </p:cNvSpPr>
          <p:nvPr/>
        </p:nvSpPr>
        <p:spPr bwMode="auto">
          <a:xfrm>
            <a:off x="571472" y="5072074"/>
            <a:ext cx="7886700" cy="12858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к бюджету Федоровского муниципального района на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2017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год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БЮДЖЕТНАЯ 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sp>
        <p:nvSpPr>
          <p:cNvPr id="6" name="Прямоугольник 5"/>
          <p:cNvSpPr/>
          <p:nvPr/>
        </p:nvSpPr>
        <p:spPr>
          <a:xfrm>
            <a:off x="357158" y="857232"/>
            <a:ext cx="8572560" cy="57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57158" y="928670"/>
            <a:ext cx="828684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Бюджетная политика на 2017-2019 годы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концентрацию финансовых ресурсов на приоритетных направлениях государственной политики, в том числе на реализации задач, поставленных в Указах Президента Российской Федерации от 7 мая 2012 года;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 сохранение и развитие налогового потенциала на территории Федоровского муниципального  района;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повышение эффективности функционирования бюджетного сектора экономики в целях обеспечения потребностей граждан в качественных и доступных муниципальных услугах;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эффективное расходование бюджетных средств, выявление и использование резервов для достижения планируемых результатов;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создание условий для исполнения органами местного самоуправления закрепленных за ними полномочий;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проведение дальнейшей оптимизации учреждений бюджетной сети, включая ликвидацию или преобразование учреждений, не оказывающих услуги (не выполняющих работы), непосредственно направленные на реализацию полномочий органов местного самоуправления, в организации иной организационно-правовой формы -реализация принципов открытости и прозрачности управления муниципальными финансами. повышение ориентированности бюджетных расходов на достижение целей государственных программ области и расширение их использования в бюджетном планировании;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 дальнейшую оптимизацию структуры долговых обязательств, их снижение до экономически безопасного уровня;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соблюдение ограничений, установленных бюджетным законодательством и соглашениями с Минфином Саратовской области при предоставлении в 2017 г. бюджетных кредитов.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57297"/>
          <a:ext cx="8440386" cy="530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143008"/>
                <a:gridCol w="1071570"/>
                <a:gridCol w="1000132"/>
                <a:gridCol w="929440"/>
                <a:gridCol w="1081526"/>
              </a:tblGrid>
              <a:tr h="648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Отчет</a:t>
                      </a:r>
                      <a:br>
                        <a:rPr lang="ru-RU" sz="1000" b="1" i="0" u="none" strike="noStrike" dirty="0"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latin typeface="Times New Roman"/>
                        </a:rPr>
                        <a:t>2015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Оценка</a:t>
                      </a:r>
                      <a:br>
                        <a:rPr lang="ru-RU" sz="1000" b="1" i="0" u="none" strike="noStrike" dirty="0"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latin typeface="Times New Roman"/>
                        </a:rPr>
                        <a:t> 2016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000" b="1" i="0" u="none" strike="noStrike" dirty="0"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latin typeface="Times New Roman"/>
                        </a:rPr>
                        <a:t>на 2017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000" b="1" i="0" u="none" strike="noStrike" dirty="0"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latin typeface="Times New Roman"/>
                        </a:rPr>
                        <a:t> на 2018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000" b="1" i="0" u="none" strike="noStrike" dirty="0"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latin typeface="Times New Roman"/>
                        </a:rPr>
                        <a:t>на 2019 год</a:t>
                      </a:r>
                    </a:p>
                  </a:txBody>
                  <a:tcPr marL="9525" marR="9525" marT="9525" marB="0" anchor="ctr"/>
                </a:tc>
              </a:tr>
              <a:tr h="235728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i="0" u="none" strike="noStrike" dirty="0">
                          <a:latin typeface="Times New Roman"/>
                        </a:rPr>
                        <a:t>Объем отгруженных товаров собственного производства, выполненных работ и услуг собственными силами  (по видам деятельности раздел "Добыча полезных ископаемых", раздел D "Обрабатывающие производства", раздел E "Производство и распределение электроэнергии, газа и воды" по классификации ОКВЭД)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784749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835058,8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898390,5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948041,5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991921,4</a:t>
                      </a:r>
                    </a:p>
                  </a:txBody>
                  <a:tcPr marL="9525" marR="9525" marT="9525" marB="0" anchor="ctr"/>
                </a:tc>
              </a:tr>
              <a:tr h="800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Объем валовой продукции сельского хозяйства во всех категориях хозяйств  в действующих ценах каждого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1444.1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1533.2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1643.2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1747.9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1845.1</a:t>
                      </a:r>
                    </a:p>
                  </a:txBody>
                  <a:tcPr marL="9525" marR="9525" marT="9525" marB="0" anchor="ctr"/>
                </a:tc>
              </a:tr>
              <a:tr h="148301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i="0" u="none" strike="noStrike" dirty="0">
                          <a:latin typeface="Times New Roman"/>
                        </a:rPr>
                        <a:t>Доходы, уменьшенные на величину расходов в соответствии со статьей 346.5 Налогового кодекса РФ, сельскохозяйственных товаропроизводителей, перешедших на уплату единого сельскохозяйственного налога,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37866.7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38434.7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39395.6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40301.7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41309.2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lvl="0" indent="450850" fontAlgn="base">
              <a:spcAft>
                <a:spcPct val="0"/>
              </a:spcAft>
              <a:tabLst>
                <a:tab pos="24638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Основные показатели прогноза социально-экономического   развития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  <a:t>Федоровского района                                            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  <a:t>                                                                                                        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  <a:t>тыс.руб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71406" y="142852"/>
          <a:ext cx="9072594" cy="650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785818"/>
                <a:gridCol w="857256"/>
                <a:gridCol w="928694"/>
                <a:gridCol w="928694"/>
                <a:gridCol w="857224"/>
              </a:tblGrid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Отчет</a:t>
                      </a:r>
                      <a:br>
                        <a:rPr lang="ru-RU" sz="1000" b="1" i="0" u="none" strike="noStrike" dirty="0"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latin typeface="Times New Roman"/>
                        </a:rPr>
                        <a:t>2015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Оценка</a:t>
                      </a:r>
                      <a:br>
                        <a:rPr lang="ru-RU" sz="1000" b="1" i="0" u="none" strike="noStrike"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latin typeface="Times New Roman"/>
                        </a:rPr>
                        <a:t> 2016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Прогноз</a:t>
                      </a:r>
                      <a:br>
                        <a:rPr lang="ru-RU" sz="1000" b="1" i="0" u="none" strike="noStrike"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latin typeface="Times New Roman"/>
                        </a:rPr>
                        <a:t>на 2017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Прогноз</a:t>
                      </a:r>
                      <a:br>
                        <a:rPr lang="ru-RU" sz="1000" b="1" i="0" u="none" strike="noStrike"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latin typeface="Times New Roman"/>
                        </a:rPr>
                        <a:t> на 2018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000" b="1" i="0" u="none" strike="noStrike" dirty="0"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latin typeface="Times New Roman"/>
                        </a:rPr>
                        <a:t>на 2019 год</a:t>
                      </a: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Численность работающих, всего,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3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i="0" u="none" strike="noStrike" dirty="0">
                          <a:latin typeface="Times New Roman"/>
                        </a:rPr>
                        <a:t>Фонд оплаты труда работающих, всего (включая данные по сотрудникам УВД, УГПС, юстиции и приравненным к ним категориям, денежное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содержание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военнослужащих)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617513,7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588760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625260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660270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693300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Выплаты социального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21370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18900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22200</a:t>
                      </a:r>
                    </a:p>
                  </a:txBody>
                  <a:tcPr marL="9525" marR="9525" marT="9525" marB="0" anchor="ctr"/>
                </a:tc>
              </a:tr>
              <a:tr h="370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Численность физических лиц, получающих доходы от предпринимательской и иной приносящей доход деятельности, который облагается налогом на доходы физических лиц (предприниматели, осуществляющие деятельность без образования юридического лица, частные нотариусы, и  другие лица, занимающиеся частной практикой)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370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Чистый доход физических лиц, получающих доход от предпринимательской и иной приносящей доход деятельности, который облагается налогом на доходы физических лиц, (предприниматели, осуществляющие деятельность без образования юридического лица, частные нотариусы, и другие лица, занимающиеся частной практикой)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1620</a:t>
                      </a:r>
                    </a:p>
                  </a:txBody>
                  <a:tcPr marL="9525" marR="9525" marT="9525" marB="0" anchor="ctr"/>
                </a:tc>
              </a:tr>
              <a:tr h="252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810400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814060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867960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933580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1002950</a:t>
                      </a:r>
                    </a:p>
                  </a:txBody>
                  <a:tcPr marL="9525" marR="9525" marT="9525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Оборот общественного питания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24021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21750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23190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24950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26770</a:t>
                      </a: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Объем платных услуг населению, 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195902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252410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270060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291630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315170</a:t>
                      </a:r>
                    </a:p>
                  </a:txBody>
                  <a:tcPr marL="9525" marR="9525" marT="9525" marB="0" anchor="ctr"/>
                </a:tc>
              </a:tr>
              <a:tr h="370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Объем платных услуг населению, 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195902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252410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270060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291630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315170</a:t>
                      </a:r>
                    </a:p>
                  </a:txBody>
                  <a:tcPr marL="9525" marR="9525" marT="9525" marB="0" anchor="ctr"/>
                </a:tc>
              </a:tr>
              <a:tr h="229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Расходы и сбережения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1426563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1497860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1583970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1691810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1796330</a:t>
                      </a:r>
                    </a:p>
                  </a:txBody>
                  <a:tcPr marL="9525" marR="9525" marT="9525" marB="0" anchor="b"/>
                </a:tc>
              </a:tr>
              <a:tr h="229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Численность детей до 18 лет,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4038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Основные характеристики консолидированного бюджета  Федоровского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района на 2017 год </a:t>
            </a:r>
            <a:endParaRPr lang="ru-RU" sz="32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500034" y="1928802"/>
          <a:ext cx="8229600" cy="465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87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2015 год отчет (тыс.руб.)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оценка(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тыс.руб.)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2017год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(тыс.руб.)</a:t>
                      </a:r>
                    </a:p>
                  </a:txBody>
                  <a:tcPr horzOverflow="overflow"/>
                </a:tc>
              </a:tr>
              <a:tr h="468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283119,2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326862,5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301855,3</a:t>
                      </a:r>
                    </a:p>
                  </a:txBody>
                  <a:tcPr horzOverflow="overflow"/>
                </a:tc>
              </a:tr>
              <a:tr h="108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60316,6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78344,7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76429,7</a:t>
                      </a:r>
                    </a:p>
                  </a:txBody>
                  <a:tcPr horzOverflow="overflow"/>
                </a:tc>
              </a:tr>
              <a:tr h="75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222802,6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248517,8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225425,6</a:t>
                      </a:r>
                    </a:p>
                  </a:txBody>
                  <a:tcPr horzOverflow="overflow"/>
                </a:tc>
              </a:tr>
              <a:tr h="438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294627,5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340558,1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288855,3</a:t>
                      </a:r>
                    </a:p>
                  </a:txBody>
                  <a:tcPr horzOverflow="overflow"/>
                </a:tc>
              </a:tr>
              <a:tr h="82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 (-), ПРОФИЦИТ (+)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-11508,3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-13695,6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13000,0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Основные характеристики бюджета  Федоровского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района на 2017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>
            <p:ph type="chart" idx="1"/>
          </p:nvPr>
        </p:nvGraphicFramePr>
        <p:xfrm>
          <a:off x="357188" y="2143125"/>
          <a:ext cx="8429625" cy="3541713"/>
        </p:xfrm>
        <a:graphic>
          <a:graphicData uri="http://schemas.openxmlformats.org/drawingml/2006/table">
            <a:tbl>
              <a:tblPr/>
              <a:tblGrid>
                <a:gridCol w="3684587"/>
                <a:gridCol w="1458913"/>
                <a:gridCol w="1714500"/>
                <a:gridCol w="1571625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2015 год отчет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оценка(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2017год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254 453,2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298375,4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272 591,9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32 016,7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48648,5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47 807,8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222 436,5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249726,9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224 784,1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265023,7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309458,8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259591,9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 (-), ПРОФИЦИТ 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-10570,5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-11083,4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Доходы бюджета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274" name="Прямоугольник 26"/>
          <p:cNvSpPr>
            <a:spLocks noChangeArrowheads="1"/>
          </p:cNvSpPr>
          <p:nvPr/>
        </p:nvSpPr>
        <p:spPr bwMode="auto">
          <a:xfrm>
            <a:off x="428625" y="1000125"/>
            <a:ext cx="8502650" cy="722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2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</a:rPr>
              <a:t>Доходы бюджета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 - безвозмездные и безвозвратные поступления денежных средств в бюджет.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4275" name="Прямоугольник 292"/>
          <p:cNvSpPr>
            <a:spLocks noChangeArrowheads="1"/>
          </p:cNvSpPr>
          <p:nvPr/>
        </p:nvSpPr>
        <p:spPr bwMode="auto">
          <a:xfrm>
            <a:off x="142875" y="2143125"/>
            <a:ext cx="2786063" cy="3857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</a:rPr>
              <a:t>НАЛОГОВЫЕ ДОХОДЫ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ctr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Налог на доходы физических лиц;</a:t>
            </a:r>
          </a:p>
          <a:p>
            <a:pPr algn="ctr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Доходы от уплаты акцизов</a:t>
            </a:r>
          </a:p>
          <a:p>
            <a:pPr algn="ctr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Единый налог на вмененный доход;</a:t>
            </a:r>
          </a:p>
          <a:p>
            <a:pPr algn="ctr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Единый сельскохозяйственный налог;</a:t>
            </a:r>
          </a:p>
          <a:p>
            <a:pPr algn="ctr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Государственная пошлина.</a:t>
            </a:r>
          </a:p>
          <a:p>
            <a:pPr algn="ctr"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4276" name="Прямоугольник 293"/>
          <p:cNvSpPr>
            <a:spLocks noChangeArrowheads="1"/>
          </p:cNvSpPr>
          <p:nvPr/>
        </p:nvSpPr>
        <p:spPr bwMode="auto">
          <a:xfrm>
            <a:off x="3143250" y="2071688"/>
            <a:ext cx="2928938" cy="4500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</a:rPr>
              <a:t>НЕНАЛОГОВЫЕ ДОХОДЫ</a:t>
            </a:r>
          </a:p>
          <a:p>
            <a:pPr algn="just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	Поступления от уплаты других платежей и сборов, установленных  Бюджетным Кодексом  Российской Федерации, законодательством РФ, а также штрафов за нарушение законодательства, например: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Доходы от использования муниципального имущества;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Доходы от продажи муниципального имущества;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Плата за негативное воздействие на окружающую среду;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Штрафы.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9" name="Прямоугольник 294"/>
          <p:cNvSpPr>
            <a:spLocks noChangeArrowheads="1"/>
          </p:cNvSpPr>
          <p:nvPr/>
        </p:nvSpPr>
        <p:spPr bwMode="auto">
          <a:xfrm>
            <a:off x="6215063" y="2143125"/>
            <a:ext cx="2719387" cy="4214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</a:rPr>
              <a:t>БЕЗВОЗМЕЗДНЫЕ ПОСТУПЛЕНИЯ</a:t>
            </a:r>
          </a:p>
          <a:p>
            <a:pPr algn="just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доходов):</a:t>
            </a:r>
          </a:p>
          <a:p>
            <a:pPr lvl="1"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Дотации;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Субсидии;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Субвенции;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</a:rPr>
              <a:t>Иные межбюджетные трансферты.</a:t>
            </a:r>
          </a:p>
          <a:p>
            <a:pPr algn="just">
              <a:defRPr/>
            </a:pPr>
            <a:endParaRPr lang="ru-RU" sz="1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defRPr/>
            </a:pPr>
            <a:endParaRPr lang="ru-RU" sz="1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defRPr/>
            </a:pPr>
            <a:endParaRPr lang="ru-RU" sz="1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defRPr/>
            </a:pPr>
            <a:endParaRPr lang="ru-RU" sz="1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428750" y="1785938"/>
            <a:ext cx="10001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429126" y="1927225"/>
            <a:ext cx="2857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72250" y="1785938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-214313"/>
            <a:ext cx="8401050" cy="1071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Межбюджетные трансферты - основной вид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6" name="Прямоугольник 678"/>
          <p:cNvSpPr>
            <a:spLocks noChangeArrowheads="1"/>
          </p:cNvSpPr>
          <p:nvPr/>
        </p:nvSpPr>
        <p:spPr bwMode="auto">
          <a:xfrm rot="10800000" flipV="1">
            <a:off x="357188" y="928688"/>
            <a:ext cx="8474075" cy="85725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200" b="1" dirty="0">
                <a:latin typeface="Times New Roman" pitchFamily="18" charset="0"/>
              </a:rPr>
              <a:t>Межбюджетные трансферты</a:t>
            </a:r>
            <a:r>
              <a:rPr lang="ru-RU" b="1" dirty="0">
                <a:latin typeface="Times New Roman" pitchFamily="18" charset="0"/>
              </a:rPr>
              <a:t> – денежные средства, перечисляемые из одного бюджета бюджетной системы Российской Федерации другому.</a:t>
            </a:r>
            <a:endParaRPr lang="ru-RU" dirty="0"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857375"/>
          <a:ext cx="8429625" cy="731520"/>
        </p:xfrm>
        <a:graphic>
          <a:graphicData uri="http://schemas.openxmlformats.org/drawingml/2006/table">
            <a:tbl>
              <a:tblPr/>
              <a:tblGrid>
                <a:gridCol w="2809875"/>
                <a:gridCol w="2809875"/>
                <a:gridCol w="2809875"/>
              </a:tblGrid>
              <a:tr h="642938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44014" marR="440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44014" marR="440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Аналогия в семейном бюджете</a:t>
                      </a:r>
                    </a:p>
                  </a:txBody>
                  <a:tcPr marL="44014" marR="440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2571750"/>
          <a:ext cx="8286750" cy="960120"/>
        </p:xfrm>
        <a:graphic>
          <a:graphicData uri="http://schemas.openxmlformats.org/drawingml/2006/table">
            <a:tbl>
              <a:tblPr/>
              <a:tblGrid>
                <a:gridCol w="2571750"/>
                <a:gridCol w="3389313"/>
                <a:gridCol w="2325687"/>
              </a:tblGrid>
              <a:tr h="817563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-дар, пожертвование)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 «карманные деньги»</a:t>
                      </a: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3286125"/>
          <a:ext cx="8286750" cy="1928813"/>
        </p:xfrm>
        <a:graphic>
          <a:graphicData uri="http://schemas.openxmlformats.org/drawingml/2006/table">
            <a:tbl>
              <a:tblPr/>
              <a:tblGrid>
                <a:gridCol w="2571750"/>
                <a:gridCol w="3378200"/>
                <a:gridCol w="2336800"/>
              </a:tblGrid>
              <a:tr h="1928813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прихоть на помощь)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 деньги и посылаете его в магазин купить продукты    (по списку)</a:t>
                      </a: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625" y="4786313"/>
          <a:ext cx="8286750" cy="1714500"/>
        </p:xfrm>
        <a:graphic>
          <a:graphicData uri="http://schemas.openxmlformats.org/drawingml/2006/table">
            <a:tbl>
              <a:tblPr/>
              <a:tblGrid>
                <a:gridCol w="2571750"/>
                <a:gridCol w="3357563"/>
                <a:gridCol w="2357437"/>
              </a:tblGrid>
              <a:tr h="1714500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«добавляете» денег для того, чтобы ваш ребенок купил себе новый телефон (а остальные деньги он накопил сам)</a:t>
                      </a:r>
                    </a:p>
                  </a:txBody>
                  <a:tcPr marL="44020" marR="4402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857280"/>
            <a:ext cx="8186766" cy="2274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Доходы районного бюджета   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(тыс.руб.)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4282" y="1071546"/>
          <a:ext cx="8715435" cy="555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789"/>
                <a:gridCol w="1440568"/>
                <a:gridCol w="1210419"/>
                <a:gridCol w="1526659"/>
              </a:tblGrid>
              <a:tr h="6110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</a:tr>
              <a:tr h="326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всего,  в том числе: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283119,2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298375,4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272591,9</a:t>
                      </a:r>
                      <a:endParaRPr lang="ru-RU" sz="1600" dirty="0"/>
                    </a:p>
                  </a:txBody>
                  <a:tcPr/>
                </a:tc>
              </a:tr>
              <a:tr h="326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60316,7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48648,5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47807,8</a:t>
                      </a:r>
                      <a:endParaRPr lang="ru-RU" sz="1600" dirty="0"/>
                    </a:p>
                  </a:txBody>
                  <a:tcPr/>
                </a:tc>
              </a:tr>
              <a:tr h="3263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НАЛОГОВЫЕ  ДОХОДЫ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54420,8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35753,8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39993,5</a:t>
                      </a:r>
                      <a:endParaRPr lang="ru-RU" sz="1600" dirty="0"/>
                    </a:p>
                  </a:txBody>
                  <a:tcPr/>
                </a:tc>
              </a:tr>
              <a:tr h="326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19925,3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21210,9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20796,4</a:t>
                      </a:r>
                      <a:endParaRPr lang="ru-RU" sz="1600" dirty="0"/>
                    </a:p>
                  </a:txBody>
                  <a:tcPr/>
                </a:tc>
              </a:tr>
              <a:tr h="6322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Доходы от уплаты акцизов , подлежащие распределению в консолидированные бюджеты субъектов Российской Федерации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2181,3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8778,7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13229,4</a:t>
                      </a:r>
                      <a:endParaRPr lang="ru-RU" sz="1600" dirty="0"/>
                    </a:p>
                  </a:txBody>
                  <a:tcPr/>
                </a:tc>
              </a:tr>
              <a:tr h="424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3267,9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3542,4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3734,8</a:t>
                      </a:r>
                      <a:endParaRPr lang="ru-RU" sz="1600" dirty="0"/>
                    </a:p>
                  </a:txBody>
                  <a:tcPr/>
                </a:tc>
              </a:tr>
              <a:tr h="326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776,5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1006,3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1217,4</a:t>
                      </a:r>
                      <a:endParaRPr lang="ru-RU" sz="1600" dirty="0"/>
                    </a:p>
                  </a:txBody>
                  <a:tcPr/>
                </a:tc>
              </a:tr>
              <a:tr h="424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Налог, взимаемый в связи с применением патентной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системы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налогообложения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15,5</a:t>
                      </a:r>
                      <a:endParaRPr lang="ru-RU" sz="1600" dirty="0"/>
                    </a:p>
                  </a:txBody>
                  <a:tcPr/>
                </a:tc>
              </a:tr>
              <a:tr h="42457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 НЕНАЛОГОВЫЕ ДОХОДЫ</a:t>
                      </a:r>
                    </a:p>
                    <a:p>
                      <a:pPr algn="l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5895,9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12894,7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7814,3</a:t>
                      </a:r>
                      <a:endParaRPr lang="ru-RU" sz="1600" dirty="0"/>
                    </a:p>
                  </a:txBody>
                  <a:tcPr/>
                </a:tc>
              </a:tr>
              <a:tr h="1255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автономных учреждений, а также имущества государственных и муниципальных унитарных предприятий, в том числе казенных)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2427,4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2962,7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3568,0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357188" y="357188"/>
          <a:ext cx="8501092" cy="623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16"/>
                <a:gridCol w="1331796"/>
                <a:gridCol w="1311410"/>
                <a:gridCol w="107157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поселений, а также средства от продажи права на заключение договоров аренды указанных земельных участков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1512,3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1512,2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445,1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1000,0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муниципальных районов (за исключением земельных участков муниципальных бюджетных и автономных учреждений)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муниципальных районов и созданных ими учреждений  (за исключением имущества муниципальных бюджетных и автономных учреждений)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190,4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/>
                        </a:rPr>
                        <a:t>Доходы от сдачи в аренду имущества, составляющего казну  муниципальных районов   (за исключением земельных участков)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410,0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Доходы от перечисления части прибыли , государственных и муниципальных  унитарных предприятий, остающейся после уплаты налогов и обязательных платежей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4282" y="553223"/>
          <a:ext cx="8572530" cy="410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379054"/>
                <a:gridCol w="1267253"/>
                <a:gridCol w="1639943"/>
              </a:tblGrid>
              <a:tr h="4742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</a:tr>
              <a:tr h="113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Доходы от реализации иного имущества, находящегося в собственности муниципальных районов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823,8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687,3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600,0</a:t>
                      </a:r>
                      <a:endParaRPr lang="ru-RU" sz="1600" dirty="0"/>
                    </a:p>
                  </a:txBody>
                  <a:tcPr/>
                </a:tc>
              </a:tr>
              <a:tr h="65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поселений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1236,5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2550,0</a:t>
                      </a:r>
                      <a:endParaRPr lang="ru-RU" sz="1600" dirty="0"/>
                    </a:p>
                  </a:txBody>
                  <a:tcPr/>
                </a:tc>
              </a:tr>
              <a:tr h="329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Доходы от продажи земельных участков, находящихся в собственности муниципальных районов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6227,3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455,4</a:t>
                      </a:r>
                      <a:endParaRPr lang="ru-RU" sz="1600" dirty="0"/>
                    </a:p>
                  </a:txBody>
                  <a:tcPr/>
                </a:tc>
              </a:tr>
              <a:tr h="2762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ШТРАФЫ,САНКЦИИ,ВОЗМЕЩЕНИЕ УЩЕРБА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1110,4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724,0</a:t>
                      </a:r>
                      <a:endParaRPr lang="ru-RU" sz="1600" dirty="0"/>
                    </a:p>
                  </a:txBody>
                  <a:tcPr/>
                </a:tc>
              </a:tr>
              <a:tr h="2762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227209,3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249726,9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224784,1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592935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Уважаемые </a:t>
            </a:r>
            <a: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жители 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Федоровского района!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Решение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«О бюджете Федоровского муниципального района на 2017 год» опубликован на сайте  администрации Федоровского муниципального района (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mokrous.fedrayon.ru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)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Данная брошюра познакомит Вас с ключевыми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</a:rPr>
              <a:t>положениями </a:t>
            </a:r>
            <a:r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t>основного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финансового документа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района.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ней в понятной форме представлена информация 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приоритетных направлениях бюджетной политики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района,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условиях формирования и параметрах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районного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бюджета, планируемых результатах использования бюджетных средств.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Важнейшими целями бюджетной политики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района остаются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принятых обязательств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решение наиболее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значимых для жителей социальных вопросов в условиях ограниченных финансовых ресурсов, обеспечение стабильности бюджетной системы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района.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Надеемся, что каждый читатель найдет на страницах  брошюры полезную информацию, которая поможет сформировать правильное представление о проводимой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районе бюджетной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политике.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Безвозмездные поступления в районный бюджет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(тыс.руб.)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Тыс.руб.)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(тыс.руб.)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500173"/>
          <a:ext cx="9144001" cy="510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343"/>
                <a:gridCol w="1948722"/>
                <a:gridCol w="1723870"/>
                <a:gridCol w="1424066"/>
              </a:tblGrid>
              <a:tr h="1011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</a:tr>
              <a:tr h="4597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Безвозмездные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поступления, в т.ч.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222 436,5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249726,9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224 784,1</a:t>
                      </a:r>
                    </a:p>
                  </a:txBody>
                  <a:tcPr horzOverflow="overflow"/>
                </a:tc>
              </a:tr>
              <a:tr h="5679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52 207,7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52 135,4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67 377,4</a:t>
                      </a:r>
                    </a:p>
                  </a:txBody>
                  <a:tcPr horzOverflow="overflow"/>
                </a:tc>
              </a:tr>
              <a:tr h="811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Дотация на поддержку мер по обеспечению сбалансированности бюджетов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5 700,0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30 688,5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24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Субсидии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2624,1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1431,3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24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Субвенции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160 451,8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159 118,9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155 558,8</a:t>
                      </a:r>
                    </a:p>
                  </a:txBody>
                  <a:tcPr horzOverflow="overflow"/>
                </a:tc>
              </a:tr>
              <a:tr h="8560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трансферты, передаваемые бюджетам  муниципальных районов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812,6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1817,3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429,5</a:t>
                      </a:r>
                    </a:p>
                  </a:txBody>
                  <a:tcPr horzOverflow="overflow"/>
                </a:tc>
              </a:tr>
              <a:tr h="703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безвозмездные поступления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640,3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4627,2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1 418,4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поступления доходов в бюджет района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Динамика  безвозмездных поступлений в районный бюджет в 2017 году</a:t>
            </a:r>
          </a:p>
        </p:txBody>
      </p:sp>
      <p:graphicFrame>
        <p:nvGraphicFramePr>
          <p:cNvPr id="39938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60500" y="2346325"/>
          <a:ext cx="6175375" cy="3309938"/>
        </p:xfrm>
        <a:graphic>
          <a:graphicData uri="http://schemas.openxmlformats.org/presentationml/2006/ole">
            <p:oleObj spid="_x0000_s39938" name="Worksheet" r:id="rId3" imgW="8334451" imgH="4467149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Структура доходов районного бюджета на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2017 год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год(проценты)</a:t>
            </a:r>
          </a:p>
        </p:txBody>
      </p:sp>
      <p:graphicFrame>
        <p:nvGraphicFramePr>
          <p:cNvPr id="3379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935163"/>
          <a:ext cx="8018463" cy="4130675"/>
        </p:xfrm>
        <a:graphic>
          <a:graphicData uri="http://schemas.openxmlformats.org/presentationml/2006/ole">
            <p:oleObj spid="_x0000_s63490" name="Worksheet" r:id="rId4" imgW="7896149" imgH="4067251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Структура налоговых и неналоговых доходов районного бюджета на 2017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год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34818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143000" y="1868488"/>
          <a:ext cx="6788150" cy="4122737"/>
        </p:xfrm>
        <a:graphic>
          <a:graphicData uri="http://schemas.openxmlformats.org/presentationml/2006/ole">
            <p:oleObj spid="_x0000_s34818" name="Worksheet" r:id="rId3" imgW="6696151" imgH="4067251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Структура налоговых доходов районного бюджета на 2017 год </a:t>
            </a:r>
          </a:p>
        </p:txBody>
      </p:sp>
      <p:graphicFrame>
        <p:nvGraphicFramePr>
          <p:cNvPr id="3686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371600" y="1782763"/>
          <a:ext cx="6013450" cy="3800475"/>
        </p:xfrm>
        <a:graphic>
          <a:graphicData uri="http://schemas.openxmlformats.org/presentationml/2006/ole">
            <p:oleObj spid="_x0000_s36866" name="Worksheet" r:id="rId3" imgW="5953049" imgH="3762451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Основные мероприятия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 мобилизации доходов бюджета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071688"/>
            <a:ext cx="290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Овальная выноска 37894"/>
          <p:cNvSpPr>
            <a:spLocks noChangeArrowheads="1"/>
          </p:cNvSpPr>
          <p:nvPr/>
        </p:nvSpPr>
        <p:spPr bwMode="auto">
          <a:xfrm>
            <a:off x="0" y="1285875"/>
            <a:ext cx="3378200" cy="1522413"/>
          </a:xfrm>
          <a:prstGeom prst="wedgeEllipseCallout">
            <a:avLst>
              <a:gd name="adj1" fmla="val 59648"/>
              <a:gd name="adj2" fmla="val 77958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Работа с организациями, выплачивающими заработную плату работникам ниже прожиточного минимума и использующими «конвертные»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зарплатные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схемы 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6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429125"/>
            <a:ext cx="88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Овальная выноска 37902"/>
          <p:cNvSpPr>
            <a:spLocks noChangeArrowheads="1"/>
          </p:cNvSpPr>
          <p:nvPr/>
        </p:nvSpPr>
        <p:spPr bwMode="auto">
          <a:xfrm>
            <a:off x="5143500" y="4714875"/>
            <a:ext cx="3616325" cy="1679575"/>
          </a:xfrm>
          <a:prstGeom prst="wedgeEllipseCallout">
            <a:avLst>
              <a:gd name="adj1" fmla="val -53491"/>
              <a:gd name="adj2" fmla="val -64574"/>
            </a:avLst>
          </a:prstGeom>
          <a:solidFill>
            <a:srgbClr val="FFFF00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indent="450850" algn="just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Организация работы по информированию граждан о сроках уплаты налогов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450850" eaLnBrk="0" hangingPunct="0"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3" name="Овальная выноска 37897"/>
          <p:cNvSpPr>
            <a:spLocks noChangeArrowheads="1"/>
          </p:cNvSpPr>
          <p:nvPr/>
        </p:nvSpPr>
        <p:spPr bwMode="auto">
          <a:xfrm>
            <a:off x="5214938" y="1643063"/>
            <a:ext cx="3463925" cy="2252662"/>
          </a:xfrm>
          <a:prstGeom prst="wedgeEllipseCallout">
            <a:avLst>
              <a:gd name="adj1" fmla="val -70560"/>
              <a:gd name="adj2" fmla="val 30287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Работа с администраторами доходов районного бюджета,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администрируемым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платежам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4284" name="Овальная выноска 37898"/>
          <p:cNvSpPr>
            <a:spLocks noChangeArrowheads="1"/>
          </p:cNvSpPr>
          <p:nvPr/>
        </p:nvSpPr>
        <p:spPr bwMode="auto">
          <a:xfrm>
            <a:off x="1785938" y="5357813"/>
            <a:ext cx="2987675" cy="1092200"/>
          </a:xfrm>
          <a:prstGeom prst="wedgeEllipseCallout">
            <a:avLst>
              <a:gd name="adj1" fmla="val 15301"/>
              <a:gd name="adj2" fmla="val -141273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Проведение мероприятий, направленных на снижение недоимки по налоговым платежам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4285" name="Овальная выноска 37895"/>
          <p:cNvSpPr>
            <a:spLocks noChangeArrowheads="1"/>
          </p:cNvSpPr>
          <p:nvPr/>
        </p:nvSpPr>
        <p:spPr bwMode="auto">
          <a:xfrm>
            <a:off x="214313" y="3143250"/>
            <a:ext cx="3355975" cy="2319338"/>
          </a:xfrm>
          <a:prstGeom prst="wedgeEllipseCallout">
            <a:avLst>
              <a:gd name="adj1" fmla="val 61713"/>
              <a:gd name="adj2" fmla="val -13412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Работа муниципальной межведомственной комиссии по работе с владельцами вновь возведенных (реконструированных) строений, помещений и сооружений, уклоняющимися от регистрации принадлежащего им недвижимого имущества.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693"/>
          <p:cNvSpPr>
            <a:spLocks noChangeArrowheads="1"/>
          </p:cNvSpPr>
          <p:nvPr/>
        </p:nvSpPr>
        <p:spPr bwMode="auto">
          <a:xfrm>
            <a:off x="214313" y="3714750"/>
            <a:ext cx="2643187" cy="2497138"/>
          </a:xfrm>
          <a:prstGeom prst="rect">
            <a:avLst/>
          </a:prstGeom>
          <a:solidFill>
            <a:srgbClr val="66FF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Функциональная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1986" name="Прямоугольник 694"/>
          <p:cNvSpPr>
            <a:spLocks noChangeArrowheads="1"/>
          </p:cNvSpPr>
          <p:nvPr/>
        </p:nvSpPr>
        <p:spPr bwMode="auto">
          <a:xfrm>
            <a:off x="2928938" y="3714750"/>
            <a:ext cx="2784475" cy="2498725"/>
          </a:xfrm>
          <a:prstGeom prst="rect">
            <a:avLst/>
          </a:prstGeom>
          <a:solidFill>
            <a:srgbClr val="66FF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Ведомственная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  <a:p>
            <a:pPr algn="just">
              <a:defRPr/>
            </a:pPr>
            <a:endParaRPr lang="ru-RU" sz="1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defRPr/>
            </a:pPr>
            <a:endParaRPr lang="ru-RU" sz="1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88" name="Прямоугольник 37909"/>
          <p:cNvSpPr>
            <a:spLocks noChangeArrowheads="1"/>
          </p:cNvSpPr>
          <p:nvPr/>
        </p:nvSpPr>
        <p:spPr bwMode="auto">
          <a:xfrm>
            <a:off x="5857875" y="3714750"/>
            <a:ext cx="3125788" cy="2497138"/>
          </a:xfrm>
          <a:prstGeom prst="rect">
            <a:avLst/>
          </a:prstGeom>
          <a:solidFill>
            <a:srgbClr val="66FFCC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Экономическая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57188" y="1500188"/>
            <a:ext cx="8286750" cy="5715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бюджета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денежные средства, направляемые на финансовое обеспечение задач и функций государства и местного самоуправления.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бюджета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71625" y="2286000"/>
            <a:ext cx="6072188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Принцип формирования расходов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1500188" y="2928938"/>
            <a:ext cx="3000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0563" y="2928938"/>
            <a:ext cx="2786062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141788" y="3286125"/>
            <a:ext cx="7159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40755" cy="4286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Расходы районного бюджета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           (тыс.руб. )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ru-RU" sz="220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1260756"/>
          <a:ext cx="9144000" cy="622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38"/>
                <a:gridCol w="1479794"/>
                <a:gridCol w="1469576"/>
                <a:gridCol w="1551192"/>
              </a:tblGrid>
              <a:tr h="7394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</a:tr>
              <a:tr h="319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25361,3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30745,0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23068,6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3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1208,0</a:t>
                      </a:r>
                    </a:p>
                  </a:txBody>
                  <a:tcPr marL="68580" marR="68580" marT="0" marB="0" anchor="b"/>
                </a:tc>
              </a:tr>
              <a:tr h="43719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13526,5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15846,0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10315,7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30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Судебная система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19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4968,4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4275,1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3865,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7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Резервные фонды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10198,2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7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6862,7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7659,9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0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445,8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12848,0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13538,0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</a:rPr>
                        <a:t>Топливно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–энергетический комплекс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Сельское хозяйство и рыболовство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29613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такое бюджет?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357188" y="-357188"/>
            <a:ext cx="9318626" cy="25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3479800" algn="l"/>
              </a:tabLst>
              <a:defRPr/>
            </a:pPr>
            <a:endParaRPr lang="ru-RU" sz="2000" dirty="0">
              <a:cs typeface="Times New Roman" pitchFamily="18" charset="0"/>
            </a:endParaRPr>
          </a:p>
          <a:p>
            <a:pPr indent="450850">
              <a:tabLst>
                <a:tab pos="3479800" algn="l"/>
              </a:tabLst>
              <a:defRPr/>
            </a:pPr>
            <a:endParaRPr lang="ru-RU" sz="2000" dirty="0">
              <a:cs typeface="Times New Roman" pitchFamily="18" charset="0"/>
            </a:endParaRPr>
          </a:p>
          <a:p>
            <a:pPr indent="450850">
              <a:tabLst>
                <a:tab pos="3479800" algn="l"/>
              </a:tabLst>
              <a:defRPr/>
            </a:pPr>
            <a:endParaRPr lang="ru-RU" sz="2000" dirty="0">
              <a:cs typeface="Times New Roman" pitchFamily="18" charset="0"/>
            </a:endParaRPr>
          </a:p>
          <a:p>
            <a:pPr indent="450850" algn="ctr">
              <a:tabLst>
                <a:tab pos="3479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со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старонормандского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buogette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– это сумка, кошелек, мешок с деньгами.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450850" algn="ctr" eaLnBrk="0" hangingPunct="0">
              <a:tabLst>
                <a:tab pos="3479800" algn="l"/>
              </a:tabLst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Бюджет - это смета денежных доходов и расходов государства, </a:t>
            </a:r>
          </a:p>
          <a:p>
            <a:pPr indent="450850" algn="ctr" eaLnBrk="0" hangingPunct="0">
              <a:tabLst>
                <a:tab pos="3479800" algn="l"/>
              </a:tabLst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предприятия или учреждения на определенный срок, </a:t>
            </a:r>
          </a:p>
          <a:p>
            <a:pPr indent="450850" algn="ctr" eaLnBrk="0" hangingPunct="0">
              <a:tabLst>
                <a:tab pos="3479800" algn="l"/>
              </a:tabLst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утвержденный в законодательном порядке.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450850" eaLnBrk="0" hangingPunct="0">
              <a:tabLst>
                <a:tab pos="3479800" algn="l"/>
              </a:tabLst>
              <a:defRPr/>
            </a:pPr>
            <a:endParaRPr lang="ru-RU" dirty="0"/>
          </a:p>
        </p:txBody>
      </p:sp>
      <p:sp>
        <p:nvSpPr>
          <p:cNvPr id="22531" name="Прямоугольник 302"/>
          <p:cNvSpPr>
            <a:spLocks noChangeArrowheads="1"/>
          </p:cNvSpPr>
          <p:nvPr/>
        </p:nvSpPr>
        <p:spPr bwMode="auto">
          <a:xfrm>
            <a:off x="214313" y="2000250"/>
            <a:ext cx="8643937" cy="2786063"/>
          </a:xfrm>
          <a:prstGeom prst="rect">
            <a:avLst/>
          </a:prstGeom>
          <a:solidFill>
            <a:srgbClr val="DBEEF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indent="450850" algn="just">
              <a:defRPr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Каждый житель Федоровского района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Государство  расходует поступившие доходы для выполнения своих функций и предоставлений общественных (государственных, муниципальных) услуг: образование, здравоохранение, культура, спорт, социальное обеспечение, поддержка экономики, гарантии безопасности и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правопорядка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, защита общественных интересов, гражданских прав и свобод и др.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>
              <a:tabLst>
                <a:tab pos="3479800" algn="l"/>
              </a:tabLst>
            </a:pPr>
            <a:endParaRPr lang="ru-RU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4714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ru-RU">
              <a:cs typeface="Times New Roman" pitchFamily="18" charset="0"/>
            </a:endParaRPr>
          </a:p>
          <a:p>
            <a:pPr indent="450850" algn="just"/>
            <a:endParaRPr lang="ru-RU"/>
          </a:p>
        </p:txBody>
      </p:sp>
      <p:sp>
        <p:nvSpPr>
          <p:cNvPr id="22534" name="Прямоугольник 299"/>
          <p:cNvSpPr>
            <a:spLocks noChangeArrowheads="1"/>
          </p:cNvSpPr>
          <p:nvPr/>
        </p:nvSpPr>
        <p:spPr bwMode="auto">
          <a:xfrm>
            <a:off x="357188" y="5000625"/>
            <a:ext cx="8572500" cy="1571625"/>
          </a:xfrm>
          <a:prstGeom prst="rect">
            <a:avLst/>
          </a:prstGeom>
          <a:solidFill>
            <a:srgbClr val="DBEEF4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Бюджет для граждан» нацелен на получение обратной связи от граждан, которым интересны современные проблемы государственных финансов Российской Федерации, а так же муниципальных финансов Федоровского района.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214313"/>
          <a:ext cx="9144000" cy="697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1500198"/>
                <a:gridCol w="1500198"/>
                <a:gridCol w="1428728"/>
              </a:tblGrid>
              <a:tr h="900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</a:tr>
              <a:tr h="35330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Водные ресурсы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1630,0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30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Дорожное хозяйство(дорожные фонды)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8983,0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13229,4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1471,4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164,0</a:t>
                      </a:r>
                    </a:p>
                  </a:txBody>
                  <a:tcPr marL="68580" marR="68580" marT="0" marB="0" anchor="b"/>
                </a:tc>
              </a:tr>
              <a:tr h="333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78,0</a:t>
                      </a:r>
                    </a:p>
                  </a:txBody>
                  <a:tcPr marL="68580" marR="68580" marT="0" marB="0" anchor="b"/>
                </a:tc>
              </a:tr>
              <a:tr h="327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53,0</a:t>
                      </a:r>
                    </a:p>
                  </a:txBody>
                  <a:tcPr marL="68580" marR="68580" marT="0" marB="0" anchor="b"/>
                </a:tc>
              </a:tr>
              <a:tr h="32788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209658,8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227450,6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194654,6</a:t>
                      </a:r>
                    </a:p>
                  </a:txBody>
                  <a:tcPr marL="68580" marR="68580" marT="0" marB="0" anchor="b"/>
                </a:tc>
              </a:tr>
              <a:tr h="303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51050,4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48440,0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43711,6</a:t>
                      </a:r>
                    </a:p>
                  </a:txBody>
                  <a:tcPr marL="68580" marR="68580" marT="0" marB="0" anchor="b"/>
                </a:tc>
              </a:tr>
              <a:tr h="357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образование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148376,9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167348,5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134459,1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8269,6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по проведению оздоровительной компании детей.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10071,5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11362,1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8014,3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Культура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и кинематография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21144,6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27837,9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20622,0</a:t>
                      </a:r>
                    </a:p>
                  </a:txBody>
                  <a:tcPr marL="68580" marR="68580" marT="0" marB="0" anchor="b"/>
                </a:tc>
              </a:tr>
              <a:tr h="35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Культура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19271,2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25625,3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20170,4</a:t>
                      </a:r>
                    </a:p>
                  </a:txBody>
                  <a:tcPr marL="68580" marR="68580" marT="0" marB="0" anchor="b"/>
                </a:tc>
              </a:tr>
              <a:tr h="476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1873,4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2212,6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6409,3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6304,8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5812,1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71704"/>
          <a:ext cx="9144000" cy="711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2"/>
                <a:gridCol w="1285884"/>
                <a:gridCol w="1571636"/>
                <a:gridCol w="142872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Пенсионное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1335,8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2965,7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3314,6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2481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семьи и детства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2107,8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1910,2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1831,1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Физическая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культура и спорт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216,9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Массовый спорт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Средства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массовой информации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Обслуживание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государственного и муниципального долга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Обслуживание внутреннего государственного и муниципального долга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Межбюджетные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трансферты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бюджетам субъектов Российской Федерации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муниципальных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образований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общего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характера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3561,1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1438,6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1404,7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 бюджетам субъектов Российской Федерации и муниципальных образований общего характера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2156,4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265023,7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309458,8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259591,9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Структура расходов районного бюджета на 2017 год</a:t>
            </a:r>
          </a:p>
        </p:txBody>
      </p:sp>
      <p:graphicFrame>
        <p:nvGraphicFramePr>
          <p:cNvPr id="45058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635125" y="1724025"/>
          <a:ext cx="6172200" cy="4130675"/>
        </p:xfrm>
        <a:graphic>
          <a:graphicData uri="http://schemas.openxmlformats.org/presentationml/2006/ole">
            <p:oleObj spid="_x0000_s45058" name="Worksheet" r:id="rId3" imgW="6077102" imgH="4067251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930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Arial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Структура расходы районного бюджета на социальную сферу на 2017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год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4403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79550" y="1846263"/>
          <a:ext cx="6164263" cy="3816350"/>
        </p:xfrm>
        <a:graphic>
          <a:graphicData uri="http://schemas.openxmlformats.org/presentationml/2006/ole">
            <p:oleObj spid="_x0000_s44034" name="Worksheet" r:id="rId3" imgW="6077102" imgH="3762451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928718"/>
            <a:ext cx="8401080" cy="23463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по видам  расходов в 2017 году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500042"/>
          <a:ext cx="9144000" cy="661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Расходы на выполнение социальных обязательств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472184"/>
          <a:ext cx="9144000" cy="489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751"/>
                <a:gridCol w="1508136"/>
                <a:gridCol w="1428760"/>
                <a:gridCol w="147635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Ежемесячные денежные выплаты на оплату коммунальных услуг медицинским и фармацевтическим работникам (пенсионерам в сельской местности)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626,5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государственных полномочий по предоставлению гражданам субсидий на оплату жилого помещения и коммунальных услуг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2319,1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2740,6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2145,0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родительской платы за присмотр и уход за детьми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2107,8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1910,2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1831,1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Остальные категории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1335,8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6409,8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5812,1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Муниципальные программы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Развитие сельского хозяйства и регулирование рынков сельскохозяйственной продукции, сырья и продовольствия в Федоровском районе» на 2013 -2020 годы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семей» на 2016 -2020 годы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на территории  Федоровского муниципального района на 2017 -2019 годы»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Информационное общество на 2017-2019 годы»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Развитие малого и среднего предпринимательства в Федоровском муниципальном районе  на 2017 2019 годы»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 Культура Федоровского района до 2020 года»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 МП « Комплексное развитие транспортной инфраструктуры на территории  Федоровского муниципального района на 2017-2020 годы»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на территории  Федоровского муниципального района на 2017 -2019 годы»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736"/>
            <a:ext cx="8643998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 :</a:t>
            </a:r>
          </a:p>
          <a:p>
            <a:pPr algn="ctr">
              <a:buFontTx/>
              <a:buChar char="-"/>
            </a:pPr>
            <a:r>
              <a:rPr lang="ru-RU" dirty="0" smtClean="0"/>
              <a:t>обеспечение государственных гарантий реализации прав на получение общедоступного и бесплатного дошкольного, начального общего , основного общего , среднего общего образования;</a:t>
            </a:r>
          </a:p>
          <a:p>
            <a:pPr algn="ctr">
              <a:buFontTx/>
              <a:buChar char="-"/>
            </a:pPr>
            <a:r>
              <a:rPr lang="ru-RU" dirty="0" smtClean="0"/>
              <a:t>- развитие системы  оценки качества образования и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образовательных услуг;</a:t>
            </a:r>
          </a:p>
          <a:p>
            <a:pPr algn="ctr">
              <a:buFontTx/>
              <a:buChar char="-"/>
            </a:pPr>
            <a:r>
              <a:rPr lang="ru-RU" dirty="0" smtClean="0"/>
              <a:t>- обеспечение условий для личностной, социальной самореализации и профессионального самоопределения способных и талантливых детей и подростков;</a:t>
            </a:r>
          </a:p>
          <a:p>
            <a:pPr algn="ctr">
              <a:buFontTx/>
              <a:buChar char="-"/>
            </a:pPr>
            <a:r>
              <a:rPr lang="ru-RU" dirty="0" smtClean="0"/>
              <a:t>- обеспечение безопасности учащихся и работников общеобразовательных учреждений  во время </a:t>
            </a:r>
            <a:r>
              <a:rPr lang="ru-RU" dirty="0" err="1" smtClean="0"/>
              <a:t>учебно</a:t>
            </a:r>
            <a:r>
              <a:rPr lang="ru-RU" dirty="0" smtClean="0"/>
              <a:t> - воспитательного процесса;</a:t>
            </a:r>
          </a:p>
          <a:p>
            <a:pPr algn="ctr">
              <a:buFontTx/>
              <a:buChar char="-"/>
            </a:pPr>
            <a:r>
              <a:rPr lang="ru-RU" dirty="0" smtClean="0"/>
              <a:t>- организация отдыха детей и подростков в каникулярное время;</a:t>
            </a:r>
          </a:p>
          <a:p>
            <a:pPr algn="ctr">
              <a:buFontTx/>
              <a:buChar char="-"/>
            </a:pPr>
            <a:r>
              <a:rPr lang="ru-RU" dirty="0" smtClean="0"/>
              <a:t>- создание эффективной образовательной системы с действенной экономикой и управлением;</a:t>
            </a:r>
          </a:p>
          <a:p>
            <a:pPr algn="ctr">
              <a:buFontTx/>
              <a:buChar char="-"/>
            </a:pPr>
            <a:r>
              <a:rPr lang="ru-RU" dirty="0" smtClean="0"/>
              <a:t>- приведение пунктов проведению ГИА в соответствие с техническими требованиями;</a:t>
            </a:r>
          </a:p>
          <a:p>
            <a:pPr algn="ctr">
              <a:buFontTx/>
              <a:buChar char="-"/>
            </a:pPr>
            <a:r>
              <a:rPr lang="ru-RU" dirty="0" smtClean="0"/>
              <a:t>- увеличение доли выпускников,  подтвердивших  по результатам ГИА годовые  отметки.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программы: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5" y="1071547"/>
          <a:ext cx="8286807" cy="185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417"/>
                <a:gridCol w="1208201"/>
                <a:gridCol w="1073838"/>
                <a:gridCol w="1129351"/>
              </a:tblGrid>
              <a:tr h="478853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1974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дошкольного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49981,6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53015,6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53934,1</a:t>
                      </a:r>
                      <a:endParaRPr lang="ru-RU" sz="1600" dirty="0"/>
                    </a:p>
                  </a:txBody>
                  <a:tcPr/>
                </a:tc>
              </a:tr>
              <a:tr h="1974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общего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135489,1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136806,2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138245,4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075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дополнительного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5841,8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7912,8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8309,8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86050" y="3071810"/>
            <a:ext cx="3447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Планируемые результаты: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386050"/>
          <a:ext cx="9144000" cy="345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10"/>
                <a:gridCol w="2817809"/>
                <a:gridCol w="1857388"/>
                <a:gridCol w="1928793"/>
              </a:tblGrid>
              <a:tr h="5271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Цели и задачи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Перечень целевых показателей,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индикаторов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Фактическое значение на момент разработки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Целевое значение на момент окончания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7165">
                <a:tc gridSpan="4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Цель: Обеспечение доступного качественного образования на территории Фёдоровского муниципального района в соответствии с социальным запросом населения.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668">
                <a:tc rowSpan="3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Задача: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гарантий получения доступного качественного образования независимо от места проживания детей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увеличение охвата дошкольным образованием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70%</a:t>
                      </a:r>
                    </a:p>
                  </a:txBody>
                  <a:tcPr marL="68580" marR="68580" marT="0" marB="0" anchor="ctr"/>
                </a:tc>
              </a:tr>
              <a:tr h="791556">
                <a:tc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увеличение охвата детей и подростков дополнительным образованием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 anchor="ctr"/>
                </a:tc>
              </a:tr>
              <a:tr h="989446">
                <a:tc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увеличение доли выпускников, подтвердивших по результатам ГИА годовые отметки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7" y="1214423"/>
          <a:ext cx="8429685" cy="567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839"/>
                <a:gridCol w="2831867"/>
                <a:gridCol w="788915"/>
                <a:gridCol w="1516064"/>
              </a:tblGrid>
              <a:tr h="163088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Цели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 задачи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Перечень целевых показателей,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индикаторов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Фактическое значение на момент разработки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Целевое значение на момент окончания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7058"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Задача: 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создание безопасной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здоровье сберегающей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среды обучения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17335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учреждений, отвечающих современным требованиям к условиям осуществления образовательного процесса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</a:tr>
              <a:tr h="447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доля обучающихся, получающих горячее питание, составит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98%</a:t>
                      </a:r>
                    </a:p>
                  </a:txBody>
                  <a:tcPr marL="68580" marR="68580" marT="0" marB="0" anchor="ctr"/>
                </a:tc>
              </a:tr>
              <a:tr h="1035613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Задача: 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создание условий для успешной социализации детей и самореализации детей и подростков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увеличение доли школьников, обучающихся по федеральным государственным образовательным стандартам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86,5 %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</a:tr>
              <a:tr h="147202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Задача: 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создание условий для социальной адаптации детей с ограниченными возможностями здоровья в процессе получения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увеличение доли образовательных учреждений, в которых созданы условия для инклюзивного образования детей-инвалидов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0113" name="Рисунок 2069" descr="http://saratov.gov.ru/upload/iblock/902/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429024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Какие бывают бюджеты?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178" name="Скругленный прямоугольник 8"/>
          <p:cNvSpPr>
            <a:spLocks noChangeArrowheads="1"/>
          </p:cNvSpPr>
          <p:nvPr/>
        </p:nvSpPr>
        <p:spPr bwMode="auto">
          <a:xfrm>
            <a:off x="1143000" y="1285875"/>
            <a:ext cx="222408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Бюджеты семей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0182" name="Скругленный прямоугольник 15"/>
          <p:cNvSpPr>
            <a:spLocks noChangeArrowheads="1"/>
          </p:cNvSpPr>
          <p:nvPr/>
        </p:nvSpPr>
        <p:spPr bwMode="auto">
          <a:xfrm>
            <a:off x="6072188" y="1285875"/>
            <a:ext cx="2428875" cy="4365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Бюджеты организаций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0183" name="Скругленный прямоугольник 14"/>
          <p:cNvSpPr>
            <a:spLocks noChangeArrowheads="1"/>
          </p:cNvSpPr>
          <p:nvPr/>
        </p:nvSpPr>
        <p:spPr bwMode="auto">
          <a:xfrm>
            <a:off x="2714625" y="1857375"/>
            <a:ext cx="3416300" cy="1060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Бюджеты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публично-правовых образований: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143125" y="714375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86500" y="714375"/>
            <a:ext cx="7858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Скругленный прямоугольник 18"/>
          <p:cNvSpPr>
            <a:spLocks noChangeArrowheads="1"/>
          </p:cNvSpPr>
          <p:nvPr/>
        </p:nvSpPr>
        <p:spPr bwMode="auto">
          <a:xfrm>
            <a:off x="214313" y="4000500"/>
            <a:ext cx="2482850" cy="1446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defRPr/>
            </a:pPr>
            <a:endParaRPr lang="ru-RU" sz="1500" b="1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Российской Федерации</a:t>
            </a:r>
            <a:r>
              <a:rPr lang="ru-RU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(федеральный бюджет, бюджет государственных внебюджетных фондов Российской Федерации)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0185" name="Скругленный прямоугольник 20"/>
          <p:cNvSpPr>
            <a:spLocks noChangeArrowheads="1"/>
          </p:cNvSpPr>
          <p:nvPr/>
        </p:nvSpPr>
        <p:spPr bwMode="auto">
          <a:xfrm>
            <a:off x="3143250" y="3929063"/>
            <a:ext cx="3143250" cy="16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Субъектов Российской Федерации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(региональные бюджеты, бюджеты территориальных фондов обязательного медицинского страхования)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0186" name="Скругленный прямоугольник 21"/>
          <p:cNvSpPr>
            <a:spLocks noChangeArrowheads="1"/>
          </p:cNvSpPr>
          <p:nvPr/>
        </p:nvSpPr>
        <p:spPr bwMode="auto">
          <a:xfrm>
            <a:off x="6572250" y="4000500"/>
            <a:ext cx="2357438" cy="1428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Муниципальных образований</a:t>
            </a:r>
          </a:p>
          <a:p>
            <a:pPr algn="just"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    (местные бюджеты)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1214438" y="3143250"/>
            <a:ext cx="185737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070351" y="3429000"/>
            <a:ext cx="7159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86438" y="3143250"/>
            <a:ext cx="20002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179094" y="1248569"/>
            <a:ext cx="785813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7375"/>
            <a:ext cx="19780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1928813"/>
            <a:ext cx="19653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329642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Культура  Федоровского муниципального района до 2020 года»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892971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Цели программы: Сохранение и развитие: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образования  в сфере культуры   и искусства;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библиотечной культурно - </a:t>
            </a:r>
            <a:r>
              <a:rPr lang="ru-RU" dirty="0" err="1" smtClean="0">
                <a:solidFill>
                  <a:schemeClr val="bg1"/>
                </a:solidFill>
              </a:rPr>
              <a:t>досуговой</a:t>
            </a:r>
            <a:r>
              <a:rPr lang="ru-RU" dirty="0" smtClean="0">
                <a:solidFill>
                  <a:schemeClr val="bg1"/>
                </a:solidFill>
              </a:rPr>
              <a:t>  деятельности учреждений  культуры;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создание условий для расширения доступности услуг культуры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396583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0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206240"/>
          <a:ext cx="907259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99"/>
                <a:gridCol w="1500198"/>
                <a:gridCol w="1428760"/>
                <a:gridCol w="1256236"/>
                <a:gridCol w="1315501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образования в сфере культуры и искусства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2658,0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Библиотеки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7588,8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7588,7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7588,7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7588,7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Культурно –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досуговые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14723,1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14723,1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14723,1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14723,1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24969,9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24969,9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24969,9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24969,9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-1285916" y="3000372"/>
            <a:ext cx="15501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программы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2056" descr="http://saratov.gov.ru/upload/iblock/510/dsc_9486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14337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" y="1214423"/>
          <a:ext cx="9001189" cy="544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051"/>
                <a:gridCol w="908374"/>
                <a:gridCol w="1321270"/>
                <a:gridCol w="1403850"/>
                <a:gridCol w="1140824"/>
                <a:gridCol w="1088820"/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err="1" smtClean="0"/>
                        <a:t>изм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285752">
                <a:tc gridSpan="6">
                  <a:txBody>
                    <a:bodyPr/>
                    <a:lstStyle/>
                    <a:p>
                      <a:pPr marL="0" marR="14605" indent="-266700" algn="just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образования в сфере культуры и искусства»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942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Сохранение сети учреждений дополнительного образования сферы культуры и искусства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Сохранение контингента учащихся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</a:tr>
              <a:tr h="370840">
                <a:tc gridSpan="6"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                                               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Библиотеки»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Количество выданных экземпляров библиотечного фонда пользователям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экз.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293016</a:t>
                      </a:r>
                      <a:endParaRPr lang="ru-RU" sz="18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293026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293036</a:t>
                      </a:r>
                      <a:endParaRPr lang="ru-RU" sz="18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293046</a:t>
                      </a:r>
                      <a:endParaRPr lang="ru-RU" sz="18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Численность библиотечного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6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Культурно -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досуговые</a:t>
                      </a:r>
                      <a:r>
                        <a:rPr lang="ru-RU" sz="20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учреждения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Доля мероприятий для детей до 14 лет включительно в общем числе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культурно-досуговых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мероприятий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34,1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34,2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34,3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Рост численности участников клубных формирований по сравнению с предыдущим годом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2108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2113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2118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2123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318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Информационное общество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 2017-2019 годы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00108"/>
            <a:ext cx="785818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 :</a:t>
            </a:r>
          </a:p>
          <a:p>
            <a:pPr lvl="0"/>
            <a:r>
              <a:rPr lang="ru-RU" dirty="0" smtClean="0"/>
              <a:t>- получение гражданами и организациями преимуществ от применения информационных и телекоммуникационных технологий;</a:t>
            </a:r>
          </a:p>
          <a:p>
            <a:pPr lvl="0"/>
            <a:r>
              <a:rPr lang="ru-RU" dirty="0" smtClean="0"/>
              <a:t>-обеспечение информационной открытости органов государственной власти;</a:t>
            </a:r>
          </a:p>
          <a:p>
            <a:pPr lvl="0"/>
            <a:r>
              <a:rPr lang="ru-RU" dirty="0" smtClean="0"/>
              <a:t>-  повышение эффективности и оперативности  в информационном обмене  структурных подразделений</a:t>
            </a:r>
          </a:p>
          <a:p>
            <a:pPr lvl="0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500438"/>
            <a:ext cx="4357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программы: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тыс.руб.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857760"/>
          <a:ext cx="8501124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4"/>
                <a:gridCol w="2500330"/>
                <a:gridCol w="3214710"/>
              </a:tblGrid>
              <a:tr h="124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461,0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2" y="714355"/>
          <a:ext cx="9143999" cy="603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43"/>
                <a:gridCol w="857256"/>
                <a:gridCol w="1101518"/>
                <a:gridCol w="1056244"/>
                <a:gridCol w="1128418"/>
                <a:gridCol w="1285820"/>
              </a:tblGrid>
              <a:tr h="551299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Значение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 (индикаторов) по итогам реализации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7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2016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2017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23852">
                <a:tc>
                  <a:txBody>
                    <a:bodyPr/>
                    <a:lstStyle/>
                    <a:p>
                      <a:pPr indent="209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услуг, информация по которым размещена на портале государственных и муниципальных услуг, в общем числе предоставляемых услуг.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685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Доля муниципальных услуг, по которым на портале муниципальных услуг обеспечен доступ для копирования и заполнения в электронном виде форм заявлений/иных документов, необходимых для их получения, в общем числе предоставляемых услуг в электронной форме.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63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Доля муниципальных услуг, по которым на портале государственных и муниципальных услуг обеспечена возможность получения результатов их предоставления в электронном виде, в общем числе предоставляемых услуг в электронной форме.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06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материально-технического оснащения рабочих мест администрации муниципального района.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0400">
                <a:tc>
                  <a:txBody>
                    <a:bodyPr/>
                    <a:lstStyle/>
                    <a:p>
                      <a:pPr indent="209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граждан района качеством и доступностью государственных и муниципальных услуг.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4176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tx2"/>
                </a:solidFill>
              </a:rPr>
              <a:t>М П «Развитие малого и среднего предпринимательства в Федоровском  муниципальном районе на 2017-2019 годы»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программы: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тыс.руб.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814393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программы:</a:t>
            </a:r>
          </a:p>
          <a:p>
            <a:pPr algn="ctr">
              <a:buFontTx/>
              <a:buChar char="-"/>
            </a:pPr>
            <a:r>
              <a:rPr lang="ru-RU" dirty="0" smtClean="0"/>
              <a:t>создание благоприятных условий для развития субъектов малого и среднего предпринимательства на основе комплексной  и эффективной поддержки малого и среднего бизнеса на территории  района, финансовая поддержка приоритетных  направлений развития малого и среднего  предпринимательства;</a:t>
            </a:r>
          </a:p>
          <a:p>
            <a:pPr algn="ctr">
              <a:buFontTx/>
              <a:buChar char="-"/>
            </a:pPr>
            <a:r>
              <a:rPr lang="ru-RU" dirty="0" smtClean="0"/>
              <a:t>-  обеспечение условий  устойчивого развития и повышения конкурентно способности  малого и среднего предпринимательства на основе модернизации действующих  и создания новых производств;</a:t>
            </a:r>
          </a:p>
          <a:p>
            <a:pPr algn="ctr">
              <a:buFontTx/>
              <a:buChar char="-"/>
            </a:pPr>
            <a:r>
              <a:rPr lang="ru-RU" dirty="0" smtClean="0"/>
              <a:t>- стимулирование спроса на производимые ими товары (работы, услуги)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000504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программы: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тыс.руб.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18" y="5643578"/>
          <a:ext cx="8572563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1"/>
                <a:gridCol w="2857521"/>
                <a:gridCol w="2857521"/>
              </a:tblGrid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4993" name="Рисунок 9454" descr="http://molprav64.ru/wp-content/uploads/2016/01/1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143272" cy="1749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распространение положительного опыта работы субъектов малого предпринимательства, награждение  лучших предпринимателей района;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повышение конкурентоспособности местной продукции на территории области;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повышение престижа предпринимательской деятельности;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обеспечение занятости молодежи, безработных и других социально незащищенных групп населения посредством создания новых и развития действующих субъектов малого и среднего предпринимательства;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рост доходов и уровня социальной защищенности работников, занятых в предпринимательской сфере;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увеличение налоговых поступлений от субъектов малого и среднего предпринимательства района, применяющих специальные режимы налогообложения;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увеличение капитализации организаций и модернизация производственной базы субъектов малого и среднего предпринимательства путем привлечения инвестиционных ресурсов.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МП 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Комплексное развитие транспортной инфраструктуры на территории Федоровского муниципального района на 2017-2020 годы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500174"/>
            <a:ext cx="4714908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программы:</a:t>
            </a:r>
          </a:p>
          <a:p>
            <a:pPr algn="ctr"/>
            <a:r>
              <a:rPr lang="ru-RU" dirty="0" smtClean="0"/>
              <a:t>- развитие транспортной инфраструктуры на территории Федоровского муниципального района, сбалансированное и скоординированное с иными сферами жизни деятельности района;</a:t>
            </a:r>
          </a:p>
          <a:p>
            <a:pPr algn="ctr"/>
            <a:r>
              <a:rPr lang="ru-RU" dirty="0" smtClean="0"/>
              <a:t>- формирование условий для социально-экономического развития района;</a:t>
            </a:r>
          </a:p>
          <a:p>
            <a:pPr algn="ctr"/>
            <a:r>
              <a:rPr lang="ru-RU" dirty="0" smtClean="0"/>
              <a:t>- повышение безопасности, качества и эффективности транспортного обслуживания населения, юридических лиц и индивидуальных предпринимателей, осуществляющих экономическую деятельность на территории Федоровского муниципального района;</a:t>
            </a:r>
          </a:p>
          <a:p>
            <a:pPr algn="ctr"/>
            <a:r>
              <a:rPr lang="ru-RU" dirty="0" smtClean="0"/>
              <a:t>- снижение негативного воздействия транспортной инфраструктуры на окружающую среду.</a:t>
            </a:r>
          </a:p>
          <a:p>
            <a:pPr algn="ctr"/>
            <a:endParaRPr lang="ru-RU" dirty="0"/>
          </a:p>
        </p:txBody>
      </p:sp>
      <p:pic>
        <p:nvPicPr>
          <p:cNvPr id="92162" name="Рисунок 684" descr="http://saratov.gov.ru/upload/iblock/113/dsc_956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21481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Финансирование муниципальной программы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(тыс.руб.)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420897"/>
          <a:ext cx="8715437" cy="522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421"/>
                <a:gridCol w="1256364"/>
                <a:gridCol w="1214446"/>
                <a:gridCol w="1500198"/>
                <a:gridCol w="1143008"/>
              </a:tblGrid>
              <a:tr h="734587">
                <a:tc>
                  <a:txBody>
                    <a:bodyPr/>
                    <a:lstStyle/>
                    <a:p>
                      <a:r>
                        <a:rPr lang="ru-RU" dirty="0" smtClean="0"/>
                        <a:t>На именование основных</a:t>
                      </a:r>
                      <a:r>
                        <a:rPr lang="ru-RU" baseline="0" dirty="0" smtClean="0"/>
                        <a:t>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42559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Дорожный комплекс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4080,0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15100,0</a:t>
                      </a:r>
                      <a:endParaRPr lang="ru-RU" dirty="0"/>
                    </a:p>
                  </a:txBody>
                  <a:tcPr/>
                </a:tc>
              </a:tr>
              <a:tr h="73458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Модернизация и развитие транспортной инфраструктуры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11300</a:t>
                      </a:r>
                      <a:endParaRPr lang="ru-RU" dirty="0"/>
                    </a:p>
                  </a:txBody>
                  <a:tcPr/>
                </a:tc>
              </a:tr>
              <a:tr h="1679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безопасности дорожного движения на территории муниципального района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26,0</a:t>
                      </a:r>
                      <a:endParaRPr lang="ru-RU" dirty="0"/>
                    </a:p>
                  </a:txBody>
                  <a:tcPr/>
                </a:tc>
              </a:tr>
              <a:tr h="73458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детского дорожно-транспортного травматизма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60,0</a:t>
                      </a:r>
                      <a:endParaRPr lang="ru-RU" dirty="0"/>
                    </a:p>
                  </a:txBody>
                  <a:tcPr/>
                </a:tc>
              </a:tr>
              <a:tr h="83512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спутниковых навигационных технологий на транспорте в районе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271464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Планируемые результаты: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 концу 2020 года за счет реализации программных мероприятий предполагается  достижение  следующих результатов: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 ремонт автомобильных дорог общего пользования местного значения -45%;  сокращение доли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 пользования местного значения до 45 %;   сокращение доли ДТП, совершению которых сопутствовало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наличие неудовлетворительных дорожных условий, в общем количестве ДТП до 50%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8401080" cy="371475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213497"/>
          <a:ext cx="8786874" cy="352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751"/>
                <a:gridCol w="798807"/>
                <a:gridCol w="1524995"/>
                <a:gridCol w="1234520"/>
                <a:gridCol w="1089282"/>
                <a:gridCol w="1234519"/>
              </a:tblGrid>
              <a:tr h="307938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 показателей 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результативности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Ед.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изм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27432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Ожидаемые значения реализации целевых показателей, предусмотренные Программой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1-й год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2-й год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3-й год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4-й год </a:t>
                      </a: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Дорожный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комплекс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196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Модернизация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развитие транспортной инфраструктуры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Повышение безопасности дорожного движения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9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Профилактика детского дорожно-транспортного травматизма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9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Внедрение спутниковых навигационных технологий на транспорте в районе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МП «Развитие сельского хозяйства и регулирование рынков сельскохозяйственной продукции, сырья, продовольствия в Федоровском районе на 2013-2020 годы»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643050"/>
            <a:ext cx="4143404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Цели программы:</a:t>
            </a:r>
          </a:p>
          <a:p>
            <a:pPr lvl="0" algn="ctr"/>
            <a:r>
              <a:rPr lang="ru-RU" dirty="0" smtClean="0"/>
              <a:t>-обеспечение роста объемов производства основных видов </a:t>
            </a:r>
          </a:p>
          <a:p>
            <a:pPr algn="ctr"/>
            <a:r>
              <a:rPr lang="ru-RU" dirty="0" smtClean="0"/>
              <a:t>продукции АПК района;</a:t>
            </a:r>
          </a:p>
          <a:p>
            <a:pPr algn="ctr">
              <a:buFontTx/>
              <a:buChar char="-"/>
            </a:pPr>
            <a:r>
              <a:rPr lang="ru-RU" dirty="0" smtClean="0"/>
              <a:t>обеспечение устойчивого социально-экономического развития сельских территорий и создание достойных условий жизни для населения;</a:t>
            </a:r>
          </a:p>
          <a:p>
            <a:pPr algn="ctr">
              <a:buFontTx/>
              <a:buChar char="-"/>
            </a:pPr>
            <a:r>
              <a:rPr lang="ru-RU" dirty="0" smtClean="0"/>
              <a:t>- повышение инвестиционной привлекательности  отраслей  агропромышленного комплекса  района, их позиционирование на районном и областном уровнях как эффективной , выгодной сферы деятельности</a:t>
            </a:r>
            <a:endParaRPr lang="ru-RU" dirty="0"/>
          </a:p>
        </p:txBody>
      </p:sp>
      <p:pic>
        <p:nvPicPr>
          <p:cNvPr id="99330" name="Рисунок 687" descr="http://saratov.gov.ru/upload/iblock/d73/dsc_8908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000528" cy="2143140"/>
          </a:xfrm>
          <a:prstGeom prst="rect">
            <a:avLst/>
          </a:prstGeom>
          <a:noFill/>
        </p:spPr>
      </p:pic>
      <p:pic>
        <p:nvPicPr>
          <p:cNvPr id="99331" name="Рисунок 673" descr="C:\Users\PotapovaAY\Desktop\1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929089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02" name="Скругленный прямоугольник 682"/>
          <p:cNvSpPr>
            <a:spLocks noChangeArrowheads="1"/>
          </p:cNvSpPr>
          <p:nvPr/>
        </p:nvSpPr>
        <p:spPr bwMode="auto">
          <a:xfrm>
            <a:off x="1000125" y="571500"/>
            <a:ext cx="6946900" cy="1200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Консолидированный бюджет Федоровского муниципального района Саратовской области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1203" name="Скругленный прямоугольник 686"/>
          <p:cNvSpPr>
            <a:spLocks noChangeArrowheads="1"/>
          </p:cNvSpPr>
          <p:nvPr/>
        </p:nvSpPr>
        <p:spPr bwMode="auto">
          <a:xfrm>
            <a:off x="500063" y="3214688"/>
            <a:ext cx="3616325" cy="1938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path path="shape">
              <a:fillToRect l="100000" b="100000"/>
            </a:path>
          </a:gra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Районный бюджет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 </a:t>
            </a:r>
            <a:endParaRPr lang="ru-RU" dirty="0">
              <a:latin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05" name="Скругленный прямоугольник 688"/>
          <p:cNvSpPr>
            <a:spLocks noChangeArrowheads="1"/>
          </p:cNvSpPr>
          <p:nvPr/>
        </p:nvSpPr>
        <p:spPr bwMode="auto">
          <a:xfrm>
            <a:off x="4786313" y="3143250"/>
            <a:ext cx="3857625" cy="1928813"/>
          </a:xfrm>
          <a:prstGeom prst="roundRect">
            <a:avLst>
              <a:gd name="adj" fmla="val 753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path path="shape">
              <a:fillToRect r="100000" b="100000"/>
            </a:path>
          </a:gra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Бюджеты муниципальных образований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11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15000" y="1857375"/>
            <a:ext cx="1857375" cy="121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178844" y="1893094"/>
            <a:ext cx="1285875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муниципальной программы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(тыс.руб.)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9" y="1600200"/>
          <a:ext cx="8644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7"/>
                <a:gridCol w="1143008"/>
                <a:gridCol w="1285884"/>
                <a:gridCol w="1214446"/>
                <a:gridCol w="1285884"/>
                <a:gridCol w="10715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Техническая и технологическая модернизация , научно инновационное развитие» на 2013- 2020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6182" y="4214818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привлекательности отраслей АПК;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улучшение качества сельскохозяйственной продукции;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обеспечение населения района продуктами питания в полном объеме </a:t>
            </a:r>
          </a:p>
          <a:p>
            <a:pPr algn="ctr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0354" name="Рисунок 468" descr="http://saratov.gov.ru/upload/iblock/a71/dsc_9357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14818"/>
            <a:ext cx="300039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МП «Обеспечение жильем молодых семей» на 2016-2020 годы»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571612"/>
            <a:ext cx="4000528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программы: </a:t>
            </a:r>
          </a:p>
          <a:p>
            <a:pPr algn="ctr"/>
            <a:r>
              <a:rPr lang="ru-RU" dirty="0" smtClean="0"/>
              <a:t>- государственная поддержка решений жилищной проблем молодых семей, признанных в установленном порядке нуждающимися в улучшении жилищных условий  </a:t>
            </a:r>
            <a:endParaRPr lang="ru-RU" dirty="0"/>
          </a:p>
        </p:txBody>
      </p:sp>
      <p:pic>
        <p:nvPicPr>
          <p:cNvPr id="101378" name="Рисунок 2070" descr="http://saratov.gov.ru/upload/iblock/05c/img_7366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357190" cy="2700341"/>
          </a:xfrm>
          <a:prstGeom prst="rect">
            <a:avLst/>
          </a:prstGeom>
          <a:noFill/>
        </p:spPr>
      </p:pic>
      <p:pic>
        <p:nvPicPr>
          <p:cNvPr id="101379" name="Рисунок 2048" descr="C:\Users\PotapovaAY\Desktop\dsc_3514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1571612"/>
            <a:ext cx="3973513" cy="40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муниципальной программы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(тыс.руб.)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152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1500198"/>
                <a:gridCol w="1785950"/>
                <a:gridCol w="1428760"/>
                <a:gridCol w="13573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14810" y="2857496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период реализации программы обеспечить жильем более 15 молодых семей</a:t>
            </a:r>
          </a:p>
        </p:txBody>
      </p:sp>
      <p:pic>
        <p:nvPicPr>
          <p:cNvPr id="102402" name="Рисунок 58" descr="C:\Users\PotapovaAY\Desktop\img_681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852738"/>
            <a:ext cx="2797175" cy="24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Управление муниципальным долгом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407161"/>
          <a:ext cx="8572559" cy="449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071570"/>
                <a:gridCol w="1156639"/>
                <a:gridCol w="843625"/>
                <a:gridCol w="1199174"/>
                <a:gridCol w="1158280"/>
                <a:gridCol w="1214445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Вид долгового обязательства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На 01.01.2018 года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 01.01.2019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 01.01.2020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Сумма,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Тыс.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Удел.вес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, в </a:t>
                      </a: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Сумма,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Тыс.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Удел.вес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, в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Сумма,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тыс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Удел.вес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, в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Бюджетные кредиты от других бюджетов бюджетной системы Российской</a:t>
                      </a:r>
                      <a:r>
                        <a:rPr lang="ru-RU" baseline="0" dirty="0" smtClean="0"/>
                        <a:t> Федерации в валюте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15000,0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100,0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4000,0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100,0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1308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i="1" spc="-3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 % к объему налоговых и неналоговых доходов бюджета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Источники внутреннего финансирования  бюджета на 2017год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(тыс.руб.)</a:t>
            </a:r>
          </a:p>
        </p:txBody>
      </p:sp>
      <p:graphicFrame>
        <p:nvGraphicFramePr>
          <p:cNvPr id="46082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14414" y="1785926"/>
          <a:ext cx="7137400" cy="3392488"/>
        </p:xfrm>
        <a:graphic>
          <a:graphicData uri="http://schemas.openxmlformats.org/presentationml/2006/ole">
            <p:oleObj spid="_x0000_s46082" name="Worksheet" r:id="rId3" imgW="7896149" imgH="3753002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Открытые  муниципальные информационные ресурсы: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14282" y="1071547"/>
            <a:ext cx="8443914" cy="1857388"/>
          </a:xfrm>
        </p:spPr>
      </p:sp>
      <p:sp>
        <p:nvSpPr>
          <p:cNvPr id="4" name="Прямоугольник 3"/>
          <p:cNvSpPr/>
          <p:nvPr/>
        </p:nvSpPr>
        <p:spPr>
          <a:xfrm>
            <a:off x="214282" y="1071546"/>
            <a:ext cx="857256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/>
            </a:pPr>
            <a:r>
              <a:rPr lang="ru-RU" dirty="0" smtClean="0"/>
              <a:t>Администрация Федоровского муниципального района</a:t>
            </a:r>
          </a:p>
          <a:p>
            <a:pPr marL="342900" indent="-342900"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/>
            <a:r>
              <a:rPr lang="ru-RU" dirty="0" smtClean="0"/>
              <a:t> </a:t>
            </a:r>
            <a:r>
              <a:rPr lang="en-US" u="sng" dirty="0" smtClean="0"/>
              <a:t>mokrous.fedravon.ru</a:t>
            </a: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321468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Контактная информация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Управление финансов администрации Федоровского муниципального района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Адрес :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р.п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Мокроус,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Центральная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55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т</a:t>
            </a:r>
            <a:r>
              <a:rPr lang="ru-RU" sz="20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ел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. 5-00-22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акс 5-00-22 (216)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электронный адрес 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fo27fedor@mail.ru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 чем основывается проект местного бюджета</a:t>
            </a:r>
          </a:p>
        </p:txBody>
      </p:sp>
      <p:graphicFrame>
        <p:nvGraphicFramePr>
          <p:cNvPr id="1026" name="Organization Chart 4"/>
          <p:cNvGraphicFramePr>
            <a:graphicFrameLocks/>
          </p:cNvGraphicFramePr>
          <p:nvPr>
            <p:ph type="chart" idx="1"/>
          </p:nvPr>
        </p:nvGraphicFramePr>
        <p:xfrm>
          <a:off x="357188" y="1857375"/>
          <a:ext cx="8301037" cy="424021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1196975"/>
            <a:ext cx="9144000" cy="357188"/>
          </a:xfrm>
          <a:prstGeom prst="roundRect">
            <a:avLst>
              <a:gd name="adj" fmla="val 24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Бюджет составляется и утверждается сроком на  один год – очередной финансовый год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Какие этапы проходит бюджет?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1285875"/>
            <a:ext cx="9090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600">
                <a:cs typeface="Times New Roman" pitchFamily="18" charset="0"/>
              </a:rPr>
              <a:t>Составление и утверждение районного бюджета – сложный и многоуровневый процесс,</a:t>
            </a:r>
          </a:p>
          <a:p>
            <a:pPr indent="450850" algn="just"/>
            <a:r>
              <a:rPr lang="ru-RU" sz="1600">
                <a:cs typeface="Times New Roman" pitchFamily="18" charset="0"/>
              </a:rPr>
              <a:t> основанный на правовых нормах. Формирование, рассмотрение и утверждение</a:t>
            </a:r>
          </a:p>
          <a:p>
            <a:pPr indent="450850" algn="just"/>
            <a:r>
              <a:rPr lang="ru-RU" sz="1600">
                <a:cs typeface="Times New Roman" pitchFamily="18" charset="0"/>
              </a:rPr>
              <a:t> районного бюджета происходят ежегодно. </a:t>
            </a:r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4313" y="2714625"/>
            <a:ext cx="87153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1600" b="1" dirty="0">
                <a:solidFill>
                  <a:srgbClr val="0070C0"/>
                </a:solidFill>
                <a:cs typeface="Times New Roman" pitchFamily="18" charset="0"/>
              </a:rPr>
              <a:t>Составление проекта бюджета</a:t>
            </a:r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: До начала составления проекта районного бюджета администрацией Федоровского муниципального района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районного бюджета. Непосредственное составление районного бюджета осуществляется </a:t>
            </a:r>
            <a:r>
              <a:rPr lang="ru-RU" sz="1600" dirty="0" smtClean="0">
                <a:solidFill>
                  <a:srgbClr val="0070C0"/>
                </a:solidFill>
                <a:cs typeface="Times New Roman" pitchFamily="18" charset="0"/>
              </a:rPr>
              <a:t> управлением финансов </a:t>
            </a:r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администрации Федоровского муниципального района. Составленный проект районного </a:t>
            </a:r>
            <a:r>
              <a:rPr lang="ru-RU" sz="1600" dirty="0" smtClean="0">
                <a:solidFill>
                  <a:srgbClr val="0070C0"/>
                </a:solidFill>
                <a:cs typeface="Times New Roman" pitchFamily="18" charset="0"/>
              </a:rPr>
              <a:t>бюджета управлением финансов  </a:t>
            </a:r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представляет на рассмотрение главе </a:t>
            </a:r>
            <a:r>
              <a:rPr lang="ru-RU" sz="16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муниципального района. Глава </a:t>
            </a:r>
            <a:r>
              <a:rPr lang="ru-RU" sz="16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муниципального района   представляет на рассмотрение Собранию депутатов проект решения о районном бюджете.</a:t>
            </a:r>
            <a:endParaRPr lang="ru-RU" sz="1100" dirty="0">
              <a:solidFill>
                <a:srgbClr val="0070C0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1600" b="1" dirty="0">
                <a:solidFill>
                  <a:srgbClr val="0070C0"/>
                </a:solidFill>
                <a:cs typeface="Times New Roman" pitchFamily="18" charset="0"/>
              </a:rPr>
              <a:t>Рассмотрение проекта бюджета</a:t>
            </a:r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: Проект районного бюджета рассматривается на публичных слушаниях, депутатами на заседаниях комитетов и комиссий.</a:t>
            </a:r>
            <a:endParaRPr lang="ru-RU" sz="1100" dirty="0">
              <a:solidFill>
                <a:srgbClr val="0070C0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1600" b="1" dirty="0">
                <a:solidFill>
                  <a:srgbClr val="0070C0"/>
                </a:solidFill>
                <a:cs typeface="Times New Roman" pitchFamily="18" charset="0"/>
              </a:rPr>
              <a:t>Утверждение бюджета</a:t>
            </a:r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: Решение о районном бюджете на очередной финансовый год утверждается Собранием  депутатов Федоровского муниципального района.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214438"/>
            <a:ext cx="9144000" cy="1271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0"/>
            <a:ext cx="9090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endParaRPr lang="ru-RU" sz="1600">
              <a:cs typeface="Times New Roman" pitchFamily="18" charset="0"/>
            </a:endParaRPr>
          </a:p>
          <a:p>
            <a:pPr indent="450850" algn="just"/>
            <a:endParaRPr lang="ru-RU" sz="1600">
              <a:cs typeface="Times New Roman" pitchFamily="18" charset="0"/>
            </a:endParaRPr>
          </a:p>
          <a:p>
            <a:pPr indent="450850" algn="just"/>
            <a:endParaRPr lang="ru-RU" sz="1600">
              <a:cs typeface="Times New Roman" pitchFamily="18" charset="0"/>
            </a:endParaRPr>
          </a:p>
          <a:p>
            <a:pPr indent="450850" algn="just"/>
            <a:endParaRPr lang="ru-RU" sz="1600">
              <a:cs typeface="Times New Roman" pitchFamily="18" charset="0"/>
            </a:endParaRPr>
          </a:p>
          <a:p>
            <a:pPr indent="450850" algn="just"/>
            <a:endParaRPr lang="ru-RU" sz="1600">
              <a:cs typeface="Times New Roman" pitchFamily="18" charset="0"/>
            </a:endParaRPr>
          </a:p>
          <a:p>
            <a:pPr indent="450850" algn="just"/>
            <a:endParaRPr lang="ru-RU" sz="1600">
              <a:solidFill>
                <a:srgbClr val="FF0000"/>
              </a:solidFill>
              <a:cs typeface="Times New Roman" pitchFamily="18" charset="0"/>
            </a:endParaRPr>
          </a:p>
          <a:p>
            <a:pPr indent="450850" algn="just"/>
            <a:r>
              <a:rPr lang="ru-RU" sz="1600">
                <a:solidFill>
                  <a:schemeClr val="bg1"/>
                </a:solidFill>
                <a:cs typeface="Times New Roman" pitchFamily="18" charset="0"/>
              </a:rPr>
              <a:t>Составление и утверждение районного бюджета – сложный и многоуровневый процесс,</a:t>
            </a:r>
          </a:p>
          <a:p>
            <a:pPr indent="450850" algn="just"/>
            <a:r>
              <a:rPr lang="ru-RU" sz="1600">
                <a:solidFill>
                  <a:schemeClr val="bg1"/>
                </a:solidFill>
                <a:cs typeface="Times New Roman" pitchFamily="18" charset="0"/>
              </a:rPr>
              <a:t>основанный на правовых нормах. Формирование, рассмотрение и утверждение</a:t>
            </a:r>
          </a:p>
          <a:p>
            <a:pPr indent="450850" algn="just"/>
            <a:r>
              <a:rPr lang="ru-RU" sz="1600">
                <a:solidFill>
                  <a:schemeClr val="bg1"/>
                </a:solidFill>
                <a:cs typeface="Times New Roman" pitchFamily="18" charset="0"/>
              </a:rPr>
              <a:t> районного бюджета происходят ежегодно. </a:t>
            </a:r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Общие характеристики бюджетов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Доходы – Расходы = - Дефицит (+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Профицит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9698" name="Рисунок 11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2"/>
          <a:srcRect l="-2278" r="-6496"/>
          <a:stretch>
            <a:fillRect/>
          </a:stretch>
        </p:blipFill>
        <p:spPr bwMode="auto">
          <a:xfrm>
            <a:off x="2714625" y="1143000"/>
            <a:ext cx="1857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трелка углом 28"/>
          <p:cNvSpPr>
            <a:spLocks/>
          </p:cNvSpPr>
          <p:nvPr/>
        </p:nvSpPr>
        <p:spPr bwMode="auto">
          <a:xfrm>
            <a:off x="3357563" y="1285875"/>
            <a:ext cx="600075" cy="804863"/>
          </a:xfrm>
          <a:custGeom>
            <a:avLst/>
            <a:gdLst>
              <a:gd name="T0" fmla="*/ 0 w 600075"/>
              <a:gd name="T1" fmla="*/ 804304 h 805142"/>
              <a:gd name="T2" fmla="*/ 0 w 600075"/>
              <a:gd name="T3" fmla="*/ 337191 h 805142"/>
              <a:gd name="T4" fmla="*/ 262533 w 600075"/>
              <a:gd name="T5" fmla="*/ 74931 h 805142"/>
              <a:gd name="T6" fmla="*/ 450056 w 600075"/>
              <a:gd name="T7" fmla="*/ 74931 h 805142"/>
              <a:gd name="T8" fmla="*/ 450056 w 600075"/>
              <a:gd name="T9" fmla="*/ 0 h 805142"/>
              <a:gd name="T10" fmla="*/ 600075 w 600075"/>
              <a:gd name="T11" fmla="*/ 149863 h 805142"/>
              <a:gd name="T12" fmla="*/ 450056 w 600075"/>
              <a:gd name="T13" fmla="*/ 299726 h 805142"/>
              <a:gd name="T14" fmla="*/ 450056 w 600075"/>
              <a:gd name="T15" fmla="*/ 224794 h 805142"/>
              <a:gd name="T16" fmla="*/ 262533 w 600075"/>
              <a:gd name="T17" fmla="*/ 224794 h 805142"/>
              <a:gd name="T18" fmla="*/ 150019 w 600075"/>
              <a:gd name="T19" fmla="*/ 337191 h 805142"/>
              <a:gd name="T20" fmla="*/ 150019 w 600075"/>
              <a:gd name="T21" fmla="*/ 804304 h 805142"/>
              <a:gd name="T22" fmla="*/ 0 w 600075"/>
              <a:gd name="T23" fmla="*/ 804304 h 8051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00075"/>
              <a:gd name="T37" fmla="*/ 0 h 805142"/>
              <a:gd name="T38" fmla="*/ 600075 w 600075"/>
              <a:gd name="T39" fmla="*/ 805142 h 8051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00075" h="805142">
                <a:moveTo>
                  <a:pt x="0" y="805142"/>
                </a:moveTo>
                <a:lnTo>
                  <a:pt x="0" y="337542"/>
                </a:lnTo>
                <a:cubicBezTo>
                  <a:pt x="0" y="192549"/>
                  <a:pt x="117540" y="75009"/>
                  <a:pt x="262533" y="75009"/>
                </a:cubicBezTo>
                <a:lnTo>
                  <a:pt x="450056" y="75009"/>
                </a:lnTo>
                <a:lnTo>
                  <a:pt x="450056" y="0"/>
                </a:lnTo>
                <a:lnTo>
                  <a:pt x="600075" y="150019"/>
                </a:lnTo>
                <a:lnTo>
                  <a:pt x="450056" y="300038"/>
                </a:lnTo>
                <a:lnTo>
                  <a:pt x="450056" y="225028"/>
                </a:lnTo>
                <a:lnTo>
                  <a:pt x="262533" y="225028"/>
                </a:lnTo>
                <a:cubicBezTo>
                  <a:pt x="200393" y="225028"/>
                  <a:pt x="150019" y="275402"/>
                  <a:pt x="150019" y="337542"/>
                </a:cubicBezTo>
                <a:lnTo>
                  <a:pt x="150019" y="805142"/>
                </a:lnTo>
                <a:lnTo>
                  <a:pt x="0" y="805142"/>
                </a:lnTo>
                <a:close/>
              </a:path>
            </a:pathLst>
          </a:cu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9700" name="Рисунок 13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143000"/>
            <a:ext cx="1800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2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4"/>
          <a:srcRect l="-5251" r="-3065"/>
          <a:stretch>
            <a:fillRect/>
          </a:stretch>
        </p:blipFill>
        <p:spPr bwMode="auto">
          <a:xfrm>
            <a:off x="7000875" y="1643063"/>
            <a:ext cx="16383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12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4"/>
          <a:srcRect l="-5251" r="-3065"/>
          <a:stretch>
            <a:fillRect/>
          </a:stretch>
        </p:blipFill>
        <p:spPr bwMode="auto">
          <a:xfrm>
            <a:off x="500063" y="1714500"/>
            <a:ext cx="16383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Развернутая стрелка 24"/>
          <p:cNvSpPr>
            <a:spLocks/>
          </p:cNvSpPr>
          <p:nvPr/>
        </p:nvSpPr>
        <p:spPr bwMode="auto">
          <a:xfrm>
            <a:off x="1143000" y="1714500"/>
            <a:ext cx="407988" cy="928688"/>
          </a:xfrm>
          <a:custGeom>
            <a:avLst/>
            <a:gdLst>
              <a:gd name="T0" fmla="*/ 0 w 408940"/>
              <a:gd name="T1" fmla="*/ 930597 h 927735"/>
              <a:gd name="T2" fmla="*/ 0 w 408940"/>
              <a:gd name="T3" fmla="*/ 179463 h 927735"/>
              <a:gd name="T4" fmla="*/ 177664 w 408940"/>
              <a:gd name="T5" fmla="*/ 0 h 927735"/>
              <a:gd name="T6" fmla="*/ 177664 w 408940"/>
              <a:gd name="T7" fmla="*/ 0 h 927735"/>
              <a:gd name="T8" fmla="*/ 355329 w 408940"/>
              <a:gd name="T9" fmla="*/ 179463 h 927735"/>
              <a:gd name="T10" fmla="*/ 355330 w 408940"/>
              <a:gd name="T11" fmla="*/ 595397 h 927735"/>
              <a:gd name="T12" fmla="*/ 406090 w 408940"/>
              <a:gd name="T13" fmla="*/ 595397 h 927735"/>
              <a:gd name="T14" fmla="*/ 304568 w 408940"/>
              <a:gd name="T15" fmla="*/ 697948 h 927735"/>
              <a:gd name="T16" fmla="*/ 203045 w 408940"/>
              <a:gd name="T17" fmla="*/ 595397 h 927735"/>
              <a:gd name="T18" fmla="*/ 253807 w 408940"/>
              <a:gd name="T19" fmla="*/ 595397 h 927735"/>
              <a:gd name="T20" fmla="*/ 253807 w 408940"/>
              <a:gd name="T21" fmla="*/ 179463 h 927735"/>
              <a:gd name="T22" fmla="*/ 177665 w 408940"/>
              <a:gd name="T23" fmla="*/ 102550 h 927735"/>
              <a:gd name="T24" fmla="*/ 177664 w 408940"/>
              <a:gd name="T25" fmla="*/ 102550 h 927735"/>
              <a:gd name="T26" fmla="*/ 101523 w 408940"/>
              <a:gd name="T27" fmla="*/ 179463 h 927735"/>
              <a:gd name="T28" fmla="*/ 101523 w 408940"/>
              <a:gd name="T29" fmla="*/ 930597 h 927735"/>
              <a:gd name="T30" fmla="*/ 0 w 408940"/>
              <a:gd name="T31" fmla="*/ 930597 h 927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940"/>
              <a:gd name="T49" fmla="*/ 0 h 927735"/>
              <a:gd name="T50" fmla="*/ 408940 w 408940"/>
              <a:gd name="T51" fmla="*/ 927735 h 927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940" h="927735">
                <a:moveTo>
                  <a:pt x="0" y="927735"/>
                </a:moveTo>
                <a:lnTo>
                  <a:pt x="0" y="178911"/>
                </a:lnTo>
                <a:cubicBezTo>
                  <a:pt x="0" y="80101"/>
                  <a:pt x="80101" y="0"/>
                  <a:pt x="178911" y="0"/>
                </a:cubicBezTo>
                <a:cubicBezTo>
                  <a:pt x="277721" y="0"/>
                  <a:pt x="357822" y="80101"/>
                  <a:pt x="357822" y="178911"/>
                </a:cubicBezTo>
                <a:cubicBezTo>
                  <a:pt x="357822" y="317129"/>
                  <a:pt x="357823" y="455348"/>
                  <a:pt x="357823" y="593566"/>
                </a:cubicBezTo>
                <a:lnTo>
                  <a:pt x="408940" y="593566"/>
                </a:lnTo>
                <a:lnTo>
                  <a:pt x="306705" y="695801"/>
                </a:lnTo>
                <a:lnTo>
                  <a:pt x="204470" y="593566"/>
                </a:lnTo>
                <a:lnTo>
                  <a:pt x="255588" y="593566"/>
                </a:lnTo>
                <a:lnTo>
                  <a:pt x="255588" y="178911"/>
                </a:lnTo>
                <a:cubicBezTo>
                  <a:pt x="255588" y="136564"/>
                  <a:pt x="221259" y="102235"/>
                  <a:pt x="178912" y="102235"/>
                </a:cubicBezTo>
                <a:lnTo>
                  <a:pt x="178911" y="102235"/>
                </a:lnTo>
                <a:cubicBezTo>
                  <a:pt x="136564" y="102235"/>
                  <a:pt x="102235" y="136564"/>
                  <a:pt x="102235" y="178911"/>
                </a:cubicBezTo>
                <a:lnTo>
                  <a:pt x="102235" y="927735"/>
                </a:lnTo>
                <a:lnTo>
                  <a:pt x="0" y="927735"/>
                </a:lnTo>
                <a:close/>
              </a:path>
            </a:pathLst>
          </a:cu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9704" name="Развернутая стрелка 27"/>
          <p:cNvSpPr>
            <a:spLocks/>
          </p:cNvSpPr>
          <p:nvPr/>
        </p:nvSpPr>
        <p:spPr bwMode="auto">
          <a:xfrm>
            <a:off x="5500688" y="1285875"/>
            <a:ext cx="382587" cy="995363"/>
          </a:xfrm>
          <a:custGeom>
            <a:avLst/>
            <a:gdLst>
              <a:gd name="T0" fmla="*/ 0 w 381635"/>
              <a:gd name="T1" fmla="*/ 994729 h 995680"/>
              <a:gd name="T2" fmla="*/ 0 w 381635"/>
              <a:gd name="T3" fmla="*/ 166806 h 995680"/>
              <a:gd name="T4" fmla="*/ 168219 w 381635"/>
              <a:gd name="T5" fmla="*/ 0 h 995680"/>
              <a:gd name="T6" fmla="*/ 168219 w 381635"/>
              <a:gd name="T7" fmla="*/ 0 h 995680"/>
              <a:gd name="T8" fmla="*/ 336436 w 381635"/>
              <a:gd name="T9" fmla="*/ 166806 h 995680"/>
              <a:gd name="T10" fmla="*/ 336437 w 381635"/>
              <a:gd name="T11" fmla="*/ 650730 h 995680"/>
              <a:gd name="T12" fmla="*/ 384499 w 381635"/>
              <a:gd name="T13" fmla="*/ 650730 h 995680"/>
              <a:gd name="T14" fmla="*/ 288375 w 381635"/>
              <a:gd name="T15" fmla="*/ 746046 h 995680"/>
              <a:gd name="T16" fmla="*/ 192250 w 381635"/>
              <a:gd name="T17" fmla="*/ 650730 h 995680"/>
              <a:gd name="T18" fmla="*/ 240312 w 381635"/>
              <a:gd name="T19" fmla="*/ 650730 h 995680"/>
              <a:gd name="T20" fmla="*/ 240312 w 381635"/>
              <a:gd name="T21" fmla="*/ 166806 h 995680"/>
              <a:gd name="T22" fmla="*/ 168219 w 381635"/>
              <a:gd name="T23" fmla="*/ 95318 h 995680"/>
              <a:gd name="T24" fmla="*/ 168219 w 381635"/>
              <a:gd name="T25" fmla="*/ 95319 h 995680"/>
              <a:gd name="T26" fmla="*/ 96124 w 381635"/>
              <a:gd name="T27" fmla="*/ 166807 h 995680"/>
              <a:gd name="T28" fmla="*/ 96125 w 381635"/>
              <a:gd name="T29" fmla="*/ 994729 h 995680"/>
              <a:gd name="T30" fmla="*/ 0 w 381635"/>
              <a:gd name="T31" fmla="*/ 994729 h 9956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1635"/>
              <a:gd name="T49" fmla="*/ 0 h 995680"/>
              <a:gd name="T50" fmla="*/ 381635 w 381635"/>
              <a:gd name="T51" fmla="*/ 995680 h 9956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1635" h="995680">
                <a:moveTo>
                  <a:pt x="0" y="995680"/>
                </a:moveTo>
                <a:lnTo>
                  <a:pt x="0" y="166965"/>
                </a:lnTo>
                <a:cubicBezTo>
                  <a:pt x="0" y="74753"/>
                  <a:pt x="74753" y="0"/>
                  <a:pt x="166965" y="0"/>
                </a:cubicBezTo>
                <a:cubicBezTo>
                  <a:pt x="259177" y="0"/>
                  <a:pt x="333930" y="74753"/>
                  <a:pt x="333930" y="166965"/>
                </a:cubicBezTo>
                <a:cubicBezTo>
                  <a:pt x="333930" y="328427"/>
                  <a:pt x="333931" y="489889"/>
                  <a:pt x="333931" y="651351"/>
                </a:cubicBezTo>
                <a:lnTo>
                  <a:pt x="381635" y="651351"/>
                </a:lnTo>
                <a:lnTo>
                  <a:pt x="286226" y="746760"/>
                </a:lnTo>
                <a:lnTo>
                  <a:pt x="190818" y="651351"/>
                </a:lnTo>
                <a:lnTo>
                  <a:pt x="238522" y="651351"/>
                </a:lnTo>
                <a:lnTo>
                  <a:pt x="238522" y="166965"/>
                </a:lnTo>
                <a:cubicBezTo>
                  <a:pt x="238522" y="127445"/>
                  <a:pt x="206485" y="95408"/>
                  <a:pt x="166965" y="95408"/>
                </a:cubicBezTo>
                <a:lnTo>
                  <a:pt x="166965" y="95409"/>
                </a:lnTo>
                <a:cubicBezTo>
                  <a:pt x="127445" y="95409"/>
                  <a:pt x="95408" y="127446"/>
                  <a:pt x="95408" y="166966"/>
                </a:cubicBezTo>
                <a:cubicBezTo>
                  <a:pt x="95408" y="443204"/>
                  <a:pt x="95409" y="719442"/>
                  <a:pt x="95409" y="995680"/>
                </a:cubicBezTo>
                <a:lnTo>
                  <a:pt x="0" y="995680"/>
                </a:lnTo>
                <a:close/>
              </a:path>
            </a:pathLst>
          </a:cu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9705" name="Стрелка углом 29"/>
          <p:cNvSpPr>
            <a:spLocks/>
          </p:cNvSpPr>
          <p:nvPr/>
        </p:nvSpPr>
        <p:spPr bwMode="auto">
          <a:xfrm>
            <a:off x="7929563" y="1428750"/>
            <a:ext cx="544512" cy="695325"/>
          </a:xfrm>
          <a:custGeom>
            <a:avLst/>
            <a:gdLst>
              <a:gd name="T0" fmla="*/ 0 w 544830"/>
              <a:gd name="T1" fmla="*/ 694057 h 695960"/>
              <a:gd name="T2" fmla="*/ 0 w 544830"/>
              <a:gd name="T3" fmla="*/ 312431 h 695960"/>
              <a:gd name="T4" fmla="*/ 237946 w 544830"/>
              <a:gd name="T5" fmla="*/ 74721 h 695960"/>
              <a:gd name="T6" fmla="*/ 407909 w 544830"/>
              <a:gd name="T7" fmla="*/ 74721 h 695960"/>
              <a:gd name="T8" fmla="*/ 407909 w 544830"/>
              <a:gd name="T9" fmla="*/ 0 h 695960"/>
              <a:gd name="T10" fmla="*/ 543877 w 544830"/>
              <a:gd name="T11" fmla="*/ 142639 h 695960"/>
              <a:gd name="T12" fmla="*/ 407909 w 544830"/>
              <a:gd name="T13" fmla="*/ 285275 h 695960"/>
              <a:gd name="T14" fmla="*/ 407909 w 544830"/>
              <a:gd name="T15" fmla="*/ 210556 h 695960"/>
              <a:gd name="T16" fmla="*/ 237946 w 544830"/>
              <a:gd name="T17" fmla="*/ 210556 h 695960"/>
              <a:gd name="T18" fmla="*/ 135970 w 544830"/>
              <a:gd name="T19" fmla="*/ 312432 h 695960"/>
              <a:gd name="T20" fmla="*/ 135971 w 544830"/>
              <a:gd name="T21" fmla="*/ 694057 h 695960"/>
              <a:gd name="T22" fmla="*/ 0 w 544830"/>
              <a:gd name="T23" fmla="*/ 694057 h 6959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44830"/>
              <a:gd name="T37" fmla="*/ 0 h 695960"/>
              <a:gd name="T38" fmla="*/ 544830 w 544830"/>
              <a:gd name="T39" fmla="*/ 695960 h 6959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44830" h="695960">
                <a:moveTo>
                  <a:pt x="0" y="695960"/>
                </a:moveTo>
                <a:lnTo>
                  <a:pt x="0" y="313288"/>
                </a:lnTo>
                <a:cubicBezTo>
                  <a:pt x="0" y="181644"/>
                  <a:pt x="106719" y="74925"/>
                  <a:pt x="238363" y="74925"/>
                </a:cubicBezTo>
                <a:lnTo>
                  <a:pt x="408623" y="74925"/>
                </a:lnTo>
                <a:lnTo>
                  <a:pt x="408623" y="0"/>
                </a:lnTo>
                <a:lnTo>
                  <a:pt x="544830" y="143029"/>
                </a:lnTo>
                <a:lnTo>
                  <a:pt x="408623" y="286058"/>
                </a:lnTo>
                <a:lnTo>
                  <a:pt x="408623" y="211133"/>
                </a:lnTo>
                <a:lnTo>
                  <a:pt x="238363" y="211133"/>
                </a:lnTo>
                <a:cubicBezTo>
                  <a:pt x="181944" y="211133"/>
                  <a:pt x="136207" y="256870"/>
                  <a:pt x="136207" y="313289"/>
                </a:cubicBezTo>
                <a:cubicBezTo>
                  <a:pt x="136207" y="440846"/>
                  <a:pt x="136208" y="568403"/>
                  <a:pt x="136208" y="695960"/>
                </a:cubicBezTo>
                <a:lnTo>
                  <a:pt x="0" y="695960"/>
                </a:lnTo>
                <a:close/>
              </a:path>
            </a:pathLst>
          </a:cu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9706" name="Прямоугольник 14"/>
          <p:cNvSpPr>
            <a:spLocks noChangeArrowheads="1"/>
          </p:cNvSpPr>
          <p:nvPr/>
        </p:nvSpPr>
        <p:spPr bwMode="auto">
          <a:xfrm>
            <a:off x="428625" y="4214813"/>
            <a:ext cx="8501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Доходы                            Расходы                     Доходы                     Расходы</a:t>
            </a:r>
          </a:p>
        </p:txBody>
      </p:sp>
      <p:sp>
        <p:nvSpPr>
          <p:cNvPr id="29707" name="Прямоугольная выноска 674"/>
          <p:cNvSpPr>
            <a:spLocks noChangeArrowheads="1"/>
          </p:cNvSpPr>
          <p:nvPr/>
        </p:nvSpPr>
        <p:spPr bwMode="auto">
          <a:xfrm>
            <a:off x="500063" y="4572000"/>
            <a:ext cx="3860800" cy="642938"/>
          </a:xfrm>
          <a:prstGeom prst="wedgeRectCallout">
            <a:avLst>
              <a:gd name="adj1" fmla="val -20236"/>
              <a:gd name="adj2" fmla="val 95394"/>
            </a:avLst>
          </a:prstGeom>
          <a:solidFill>
            <a:srgbClr val="E6E0E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(расходы больше доходов)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8" name="Прямоугольник 672"/>
          <p:cNvSpPr>
            <a:spLocks noChangeArrowheads="1"/>
          </p:cNvSpPr>
          <p:nvPr/>
        </p:nvSpPr>
        <p:spPr bwMode="auto">
          <a:xfrm>
            <a:off x="214313" y="5429250"/>
            <a:ext cx="4351337" cy="1000125"/>
          </a:xfrm>
          <a:prstGeom prst="rect">
            <a:avLst/>
          </a:prstGeom>
          <a:solidFill>
            <a:srgbClr val="D7E4BD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остатки средств на счете, взять кредит)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9" name="Прямоугольная выноска 683"/>
          <p:cNvSpPr>
            <a:spLocks noChangeArrowheads="1"/>
          </p:cNvSpPr>
          <p:nvPr/>
        </p:nvSpPr>
        <p:spPr bwMode="auto">
          <a:xfrm>
            <a:off x="5072063" y="4572000"/>
            <a:ext cx="3857625" cy="642938"/>
          </a:xfrm>
          <a:prstGeom prst="wedgeRectCallout">
            <a:avLst>
              <a:gd name="adj1" fmla="val -20833"/>
              <a:gd name="adj2" fmla="val 95935"/>
            </a:avLst>
          </a:prstGeom>
          <a:solidFill>
            <a:srgbClr val="E6E0E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Профицит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(доходы больше расходов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9710" name="Прямоугольник 687"/>
          <p:cNvSpPr>
            <a:spLocks noChangeArrowheads="1"/>
          </p:cNvSpPr>
          <p:nvPr/>
        </p:nvSpPr>
        <p:spPr bwMode="auto">
          <a:xfrm>
            <a:off x="4714875" y="5500688"/>
            <a:ext cx="4214813" cy="1071562"/>
          </a:xfrm>
          <a:prstGeom prst="rect">
            <a:avLst/>
          </a:prstGeom>
          <a:solidFill>
            <a:srgbClr val="D7E4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ранее взятые кредиты)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</a:rPr>
              <a:t>Особенности формирования районного бюджета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tx2"/>
                </a:solidFill>
              </a:rPr>
              <a:t>на 2017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0" y="1214422"/>
            <a:ext cx="9144000" cy="507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Замедление темпа  роста доходов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 Высокий уровень муниципального внутреннего долга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Реализация указов Президента РФ о повышении заработной платы работникам бюджетной сферы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 Ограничения установленные, соглашениями с Министерством финансов области</a:t>
            </a:r>
            <a:endParaRPr lang="ru-RU" sz="28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4012</Words>
  <Application>Microsoft Office PowerPoint</Application>
  <PresentationFormat>Экран (4:3)</PresentationFormat>
  <Paragraphs>1076</Paragraphs>
  <Slides>55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Times New Roman</vt:lpstr>
      <vt:lpstr>Shruti</vt:lpstr>
      <vt:lpstr>Wingdings</vt:lpstr>
      <vt:lpstr>Тема Office</vt:lpstr>
      <vt:lpstr>Worksheet</vt:lpstr>
      <vt:lpstr>Слайд 1</vt:lpstr>
      <vt:lpstr>Уважаемые жители Федоровского района!  Решение  «О бюджете Федоровского муниципального района на 2017 год» опубликован на сайте  администрации Федоровского муниципального района (mokrous.fedrayon.ru)   Данная брошюра познакомит Вас с ключевыми положениями основного финансового документа района.  В ней в понятной форме представлена информация о приоритетных направлениях бюджетной политики района, условиях формирования и параметрах районного бюджета, планируемых результатах использования бюджетных средств.  Важнейшими целями бюджетной политики района остаются исполнение принятых обязательств, решение наиболее значимых для жителей социальных вопросов в условиях ограниченных финансовых ресурсов, обеспечение стабильности бюджетной системы района. Надеемся, что каждый читатель найдет на страницах  брошюры полезную информацию, которая поможет сформировать правильное представление о проводимой в районе бюджетной политике. </vt:lpstr>
      <vt:lpstr>Что такое бюджет?  </vt:lpstr>
      <vt:lpstr>Какие бывают бюджеты? </vt:lpstr>
      <vt:lpstr> </vt:lpstr>
      <vt:lpstr>На чем основывается проект местного бюджета</vt:lpstr>
      <vt:lpstr> Какие этапы проходит бюджет? </vt:lpstr>
      <vt:lpstr>Общие характеристики бюджетов Доходы – Расходы = - Дефицит (+Профицит)  </vt:lpstr>
      <vt:lpstr>Особенности формирования районного бюджета на 2017 год </vt:lpstr>
      <vt:lpstr>БЮДЖЕТНАЯ ПОЛИТИКА </vt:lpstr>
      <vt:lpstr>Основные показатели прогноза социально-экономического   развития Федоровского района                                                                                                                                                        (тыс.руб)</vt:lpstr>
      <vt:lpstr>Слайд 12</vt:lpstr>
      <vt:lpstr>Основные характеристики консолидированного бюджета  Федоровского муниципального района на 2017 год </vt:lpstr>
      <vt:lpstr>Основные характеристики бюджета  Федоровского муниципального района на 2017 год</vt:lpstr>
      <vt:lpstr>Доходы бюджета </vt:lpstr>
      <vt:lpstr>  Межбюджетные трансферты - основной вид безвозмездных перечислений </vt:lpstr>
      <vt:lpstr> Доходы районного бюджета                                                      (тыс.руб.)</vt:lpstr>
      <vt:lpstr>Слайд 18</vt:lpstr>
      <vt:lpstr>Слайд 19</vt:lpstr>
      <vt:lpstr> Безвозмездные поступления в районный бюджет                                                              (тыс.руб.)                                     (Тыс.руб.)                              (тыс.руб.)</vt:lpstr>
      <vt:lpstr>Динамика поступления доходов в бюджет района</vt:lpstr>
      <vt:lpstr> Динамика  безвозмездных поступлений в районный бюджет в 2017 году</vt:lpstr>
      <vt:lpstr>Слайд 23</vt:lpstr>
      <vt:lpstr>  Структура доходов районного бюджета на  2017 год  год(проценты)</vt:lpstr>
      <vt:lpstr>Структура налоговых и неналоговых доходов районного бюджета на 2017  год  </vt:lpstr>
      <vt:lpstr>Структура налоговых доходов районного бюджета на 2017 год </vt:lpstr>
      <vt:lpstr>  Основные мероприятия  по мобилизации доходов бюджета  </vt:lpstr>
      <vt:lpstr>Расходы бюджета </vt:lpstr>
      <vt:lpstr> Расходы районного бюджета                                                                (тыс.руб. ) </vt:lpstr>
      <vt:lpstr>Слайд 30</vt:lpstr>
      <vt:lpstr>Слайд 31</vt:lpstr>
      <vt:lpstr>Структура расходов районного бюджета на 2017 год</vt:lpstr>
      <vt:lpstr> Структура расходы районного бюджета на социальную сферу на 2017  год   </vt:lpstr>
      <vt:lpstr> Структура по видам  расходов в 2017 году </vt:lpstr>
      <vt:lpstr>Расходы на выполнение социальных обязательств </vt:lpstr>
      <vt:lpstr>Муниципальные программы</vt:lpstr>
      <vt:lpstr>  МП « Развитие образования на территории  Федоровского муниципального района на 2017 -2019 годы» </vt:lpstr>
      <vt:lpstr>Финансирование  муниципальной  программы: </vt:lpstr>
      <vt:lpstr>Слайд 39</vt:lpstr>
      <vt:lpstr>МП « Культура  Федоровского муниципального района до 2020 года»</vt:lpstr>
      <vt:lpstr>Планируемые результаты: </vt:lpstr>
      <vt:lpstr>МП «Информационное общество на 2017-2019 годы »</vt:lpstr>
      <vt:lpstr>Планируемые результаты: </vt:lpstr>
      <vt:lpstr> М П «Развитие малого и среднего предпринимательства в Федоровском  муниципальном районе на 2017-2019 годы» </vt:lpstr>
      <vt:lpstr>Планируемые результаты: </vt:lpstr>
      <vt:lpstr>МП «Комплексное развитие транспортной инфраструктуры на территории Федоровского муниципального района на 2017-2020 годы</vt:lpstr>
      <vt:lpstr>Финансирование муниципальной программы (тыс.руб.)</vt:lpstr>
      <vt:lpstr>   Планируемые результаты:  К концу 2020 года за счет реализации программных мероприятий предполагается  достижение  следующих результатов:  - ремонт автомобильных дорог общего пользования местного значения -45%;  сокращение доли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 пользования местного значения до 45 %;   сокращение доли ДТП, совершению которых сопутствовало наличие неудовлетворительных дорожных условий, в общем количестве ДТП до 50% </vt:lpstr>
      <vt:lpstr>МП «Развитие сельского хозяйства и регулирование рынков сельскохозяйственной продукции, сырья, продовольствия в Федоровском районе на 2013-2020 годы»</vt:lpstr>
      <vt:lpstr>Финансирование муниципальной программы  (тыс.руб.)</vt:lpstr>
      <vt:lpstr>МП «Обеспечение жильем молодых семей» на 2016-2020 годы»</vt:lpstr>
      <vt:lpstr>Финансирование муниципальной программы  (тыс.руб.)</vt:lpstr>
      <vt:lpstr>Управление муниципальным долгом</vt:lpstr>
      <vt:lpstr>Источники внутреннего финансирования  бюджета на 2017год (тыс.руб.)</vt:lpstr>
      <vt:lpstr>Открытые  муниципальные информационные 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342</cp:revision>
  <dcterms:created xsi:type="dcterms:W3CDTF">2013-12-30T06:44:56Z</dcterms:created>
  <dcterms:modified xsi:type="dcterms:W3CDTF">2017-03-28T11:14:35Z</dcterms:modified>
</cp:coreProperties>
</file>