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2"/>
  </p:notesMasterIdLst>
  <p:sldIdLst>
    <p:sldId id="309" r:id="rId2"/>
    <p:sldId id="336" r:id="rId3"/>
    <p:sldId id="285" r:id="rId4"/>
    <p:sldId id="310" r:id="rId5"/>
    <p:sldId id="311" r:id="rId6"/>
    <p:sldId id="286" r:id="rId7"/>
    <p:sldId id="313" r:id="rId8"/>
    <p:sldId id="314" r:id="rId9"/>
    <p:sldId id="335" r:id="rId10"/>
    <p:sldId id="340" r:id="rId11"/>
    <p:sldId id="300" r:id="rId12"/>
    <p:sldId id="339" r:id="rId13"/>
    <p:sldId id="344" r:id="rId14"/>
    <p:sldId id="318" r:id="rId15"/>
    <p:sldId id="292" r:id="rId16"/>
    <p:sldId id="315" r:id="rId17"/>
    <p:sldId id="316" r:id="rId18"/>
    <p:sldId id="317" r:id="rId19"/>
    <p:sldId id="334" r:id="rId20"/>
    <p:sldId id="337" r:id="rId21"/>
    <p:sldId id="293" r:id="rId22"/>
    <p:sldId id="294" r:id="rId23"/>
    <p:sldId id="301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41" r:id="rId39"/>
    <p:sldId id="308" r:id="rId40"/>
    <p:sldId id="33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5" autoAdjust="0"/>
    <p:restoredTop sz="94660"/>
  </p:normalViewPr>
  <p:slideViewPr>
    <p:cSldViewPr>
      <p:cViewPr varScale="1">
        <p:scale>
          <a:sx n="65" d="100"/>
          <a:sy n="6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447278250632513E-2"/>
          <c:y val="0.11397313503335522"/>
          <c:w val="0.8418551560610138"/>
          <c:h val="0.49176621506474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CFF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9FF66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rgbClr val="FFCC66"/>
              </a:solidFill>
            </c:spPr>
          </c:dPt>
          <c:dPt>
            <c:idx val="5"/>
            <c:spPr>
              <a:solidFill>
                <a:srgbClr val="FF9966"/>
              </a:solidFill>
            </c:spPr>
          </c:dPt>
          <c:dPt>
            <c:idx val="6"/>
            <c:spPr>
              <a:solidFill>
                <a:srgbClr val="FF9999"/>
              </a:solidFill>
            </c:spPr>
          </c:dPt>
          <c:dPt>
            <c:idx val="7"/>
            <c:spPr>
              <a:solidFill>
                <a:srgbClr val="FF33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</c:v>
                </c:pt>
                <c:pt idx="7">
                  <c:v>прочие доходы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42.7</c:v>
                </c:pt>
                <c:pt idx="1">
                  <c:v>18.5</c:v>
                </c:pt>
                <c:pt idx="2">
                  <c:v>5.8</c:v>
                </c:pt>
                <c:pt idx="3">
                  <c:v>2.1</c:v>
                </c:pt>
                <c:pt idx="4">
                  <c:v>1.5</c:v>
                </c:pt>
                <c:pt idx="5">
                  <c:v>4.3</c:v>
                </c:pt>
                <c:pt idx="6">
                  <c:v>0.8</c:v>
                </c:pt>
                <c:pt idx="7">
                  <c:v>0.9</c:v>
                </c:pt>
                <c:pt idx="8">
                  <c:v>21.5</c:v>
                </c:pt>
                <c:pt idx="9">
                  <c:v>1.9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54128268688635817"/>
          <c:y val="0.62677622419803536"/>
          <c:w val="0.45679252239594231"/>
          <c:h val="0.367001401968788"/>
        </c:manualLayout>
      </c:layout>
      <c:spPr>
        <a:ln>
          <a:solidFill>
            <a:schemeClr val="accent2">
              <a:lumMod val="50000"/>
            </a:schemeClr>
          </a:solidFill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77723097112894E-2"/>
                  <c:y val="6.81262750048995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12,5%</a:t>
                    </a:r>
                  </a:p>
                </c:rich>
              </c:tx>
              <c:spPr/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5,2%</a:t>
                    </a:r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82,3 %</a:t>
                    </a:r>
                  </a:p>
                </c:rich>
              </c:tx>
              <c:spPr/>
              <c:dLblPos val="bestFit"/>
            </c:dLbl>
            <c:numFmt formatCode="#,##0.0" sourceLinked="0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9.7000000000000011</c:v>
                </c:pt>
                <c:pt idx="1">
                  <c:v>2.8</c:v>
                </c:pt>
                <c:pt idx="2">
                  <c:v>87.5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0697722964905113E-2"/>
          <c:y val="0.83092791032699864"/>
          <c:w val="0.83139530676374884"/>
          <c:h val="0.1484536143508375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5E-2"/>
          <c:y val="0.18942996270203136"/>
          <c:w val="0.84410112359550726"/>
          <c:h val="0.752019892250312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3427305961754776E-2"/>
                  <c:y val="1.515151515151518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ДОТАЦИИ; </a:t>
                    </a:r>
                    <a:r>
                      <a:rPr lang="ru-RU" dirty="0" smtClean="0"/>
                      <a:t>82823,9</a:t>
                    </a:r>
                    <a:endParaRPr lang="ru-RU" dirty="0"/>
                  </a:p>
                </c:rich>
              </c:tx>
              <c:spPr>
                <a:noFill/>
                <a:ln w="25079">
                  <a:noFill/>
                </a:ln>
              </c:spPr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22778134123683991"/>
                  <c:y val="-0.1258775383340238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СУБСИДИИ; </a:t>
                    </a:r>
                    <a:r>
                      <a:rPr lang="ru-RU" dirty="0" smtClean="0"/>
                      <a:t>1431,3</a:t>
                    </a:r>
                    <a:endParaRPr lang="ru-RU" dirty="0"/>
                  </a:p>
                </c:rich>
              </c:tx>
              <c:spPr>
                <a:noFill/>
                <a:ln w="25079">
                  <a:noFill/>
                </a:ln>
              </c:spPr>
              <c:dLblPos val="bestFit"/>
              <c:showVal val="1"/>
              <c:showCatName val="1"/>
            </c:dLbl>
            <c:dLbl>
              <c:idx val="2"/>
              <c:layout>
                <c:manualLayout>
                  <c:x val="0.20634477572325935"/>
                  <c:y val="-9.356734355574036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СУБВЕНЦИИ; </a:t>
                    </a:r>
                    <a:r>
                      <a:rPr lang="ru-RU" dirty="0" smtClean="0"/>
                      <a:t>160780,1</a:t>
                    </a:r>
                    <a:endParaRPr lang="ru-RU" dirty="0"/>
                  </a:p>
                </c:rich>
              </c:tx>
              <c:spPr>
                <a:noFill/>
                <a:ln w="25079">
                  <a:noFill/>
                </a:ln>
              </c:spPr>
              <c:dLblPos val="bestFit"/>
              <c:showVal val="1"/>
              <c:showCatName val="1"/>
            </c:dLbl>
            <c:dLbl>
              <c:idx val="3"/>
              <c:layout>
                <c:manualLayout>
                  <c:x val="-6.6406982659470939E-2"/>
                  <c:y val="-9.6753004558640943E-3"/>
                </c:manualLayout>
              </c:layout>
              <c:tx>
                <c:rich>
                  <a:bodyPr/>
                  <a:lstStyle/>
                  <a:p>
                    <a:pPr>
                      <a:defRPr sz="1708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МБТ;1794,7</a:t>
                    </a:r>
                    <a:endParaRPr lang="ru-RU" dirty="0"/>
                  </a:p>
                </c:rich>
              </c:tx>
              <c:spPr>
                <a:noFill/>
                <a:ln w="25079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6.84068388923295E-2"/>
                  <c:y val="-6.0526315789473685E-2"/>
                </c:manualLayout>
              </c:layout>
              <c:tx>
                <c:rich>
                  <a:bodyPr/>
                  <a:lstStyle/>
                  <a:p>
                    <a:pPr>
                      <a:defRPr sz="113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Прочие безвозмездные поступления; </a:t>
                    </a:r>
                    <a:r>
                      <a:rPr lang="ru-RU" dirty="0" smtClean="0"/>
                      <a:t>1032,5</a:t>
                    </a:r>
                    <a:endParaRPr lang="ru-RU" dirty="0"/>
                  </a:p>
                </c:rich>
              </c:tx>
              <c:spPr>
                <a:noFill/>
                <a:ln w="25079">
                  <a:noFill/>
                </a:ln>
              </c:spPr>
              <c:dLblPos val="bestFit"/>
            </c:dLbl>
            <c:spPr>
              <a:noFill/>
              <a:ln w="25079">
                <a:noFill/>
              </a:ln>
            </c:sp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89193.2</c:v>
                </c:pt>
                <c:pt idx="1">
                  <c:v>2970.4</c:v>
                </c:pt>
                <c:pt idx="2">
                  <c:v>174336.7</c:v>
                </c:pt>
                <c:pt idx="3">
                  <c:v>6170.7</c:v>
                </c:pt>
                <c:pt idx="4">
                  <c:v>3600</c:v>
                </c:pt>
              </c:numCache>
            </c:numRef>
          </c:val>
        </c:ser>
      </c:pie3DChart>
      <c:spPr>
        <a:noFill/>
        <a:ln w="2507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29"/>
            </a:pPr>
            <a:endParaRPr lang="ru-RU"/>
          </a:p>
        </c:txPr>
      </c:legendEntry>
      <c:layout>
        <c:manualLayout>
          <c:xMode val="edge"/>
          <c:yMode val="edge"/>
          <c:x val="3.0706243602866001E-2"/>
          <c:y val="0.82936507936507964"/>
          <c:w val="0.92016376663254851"/>
          <c:h val="0.1210317460317462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0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hPercent val="100"/>
      <c:depthPercent val="100"/>
      <c:rAngAx val="1"/>
    </c:view3D>
    <c:plotArea>
      <c:layout>
        <c:manualLayout>
          <c:layoutTarget val="inner"/>
          <c:xMode val="edge"/>
          <c:yMode val="edge"/>
          <c:x val="0.14603174603174604"/>
          <c:y val="4.3165467625899283E-2"/>
          <c:w val="0.49841269841270064"/>
          <c:h val="0.8177458033573187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дотация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57907.7</c:v>
                </c:pt>
                <c:pt idx="1">
                  <c:v>82823.899999999994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2624.1</c:v>
                </c:pt>
                <c:pt idx="1">
                  <c:v>1431.3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160451.79999999999</c:v>
                </c:pt>
                <c:pt idx="1">
                  <c:v>160780.1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иные межбюджетные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90217147102258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812.6</c:v>
                </c:pt>
                <c:pt idx="1">
                  <c:v>1794.7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прочие безвозмездные</c:v>
                </c:pt>
              </c:strCache>
            </c:strRef>
          </c:tx>
          <c:dLbls>
            <c:dLbl>
              <c:idx val="0"/>
              <c:layout>
                <c:manualLayout>
                  <c:x val="1.5325563232549863E-2"/>
                  <c:y val="-1.6304326894479342E-2"/>
                </c:manualLayout>
              </c:layout>
              <c:showVal val="1"/>
            </c:dLbl>
            <c:dLbl>
              <c:idx val="1"/>
              <c:layout>
                <c:manualLayout>
                  <c:x val="3.0651126465099762E-2"/>
                  <c:y val="-1.35869390787327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640.29999999999995</c:v>
                </c:pt>
                <c:pt idx="1">
                  <c:v>1032.5</c:v>
                </c:pt>
              </c:numCache>
            </c:numRef>
          </c:val>
        </c:ser>
        <c:gapDepth val="0"/>
        <c:shape val="cylinder"/>
        <c:axId val="87859584"/>
        <c:axId val="87861120"/>
        <c:axId val="0"/>
      </c:bar3DChart>
      <c:catAx>
        <c:axId val="878595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7861120"/>
        <c:crosses val="autoZero"/>
        <c:auto val="1"/>
        <c:lblAlgn val="ctr"/>
        <c:lblOffset val="100"/>
        <c:tickLblSkip val="1"/>
        <c:tickMarkSkip val="1"/>
      </c:catAx>
      <c:valAx>
        <c:axId val="878611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785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5563176003354"/>
          <c:y val="5.4314724802494684E-2"/>
          <c:w val="0.31626978687089208"/>
          <c:h val="0.377108168724535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927204538134864E-2"/>
          <c:y val="8.94673920595737E-2"/>
          <c:w val="0.68282644958582073"/>
          <c:h val="0.8829686333372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B7132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26"/>
          </c:dPt>
          <c:dPt>
            <c:idx val="3"/>
            <c:spPr>
              <a:solidFill>
                <a:srgbClr val="7134B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16B5D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78C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66AAF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5079753265672386E-2"/>
                  <c:y val="-0.10313184398461975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855323034368781E-3"/>
                  <c:y val="2.68649402374327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71150425466674E-2"/>
                  <c:y val="9.678436839313407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78632255025156E-2"/>
                  <c:y val="3.8913276883214849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11315913196015E-2"/>
                  <c:y val="-0.1043575381066299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869286702431141E-2"/>
                  <c:y val="-3.700201428309840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7346294226170745E-2"/>
                  <c:y val="-8.132896303591563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1579606610037705E-2"/>
                      <c:h val="4.896420495547906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9136048524353403E-2"/>
                  <c:y val="-0.10611719465299395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591145830819295E-2"/>
                  <c:y val="-0.1183264969785757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1,5%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0.000%" sourceLinked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6382829190684763E-2"/>
                  <c:y val="-3.1508148690716012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              </c:v>
                </c:pt>
                <c:pt idx="1">
                  <c:v>Соцполитика        </c:v>
                </c:pt>
                <c:pt idx="2">
                  <c:v>жилищно- коммунальное хозяйство</c:v>
                </c:pt>
                <c:pt idx="3">
                  <c:v>Национальная экономика                    </c:v>
                </c:pt>
                <c:pt idx="4">
                  <c:v>Общегосударственные вопросы          </c:v>
                </c:pt>
                <c:pt idx="5">
                  <c:v>Средства массовой информаци </c:v>
                </c:pt>
                <c:pt idx="6">
                  <c:v>Культура                             </c:v>
                </c:pt>
                <c:pt idx="7">
                  <c:v>Физическая культура  и спорт                    </c:v>
                </c:pt>
                <c:pt idx="8">
                  <c:v>Обслуживание муниципального долга  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234637.2</c:v>
                </c:pt>
                <c:pt idx="1">
                  <c:v>5724.2</c:v>
                </c:pt>
                <c:pt idx="2">
                  <c:v>79</c:v>
                </c:pt>
                <c:pt idx="3">
                  <c:v>4822.5</c:v>
                </c:pt>
                <c:pt idx="4">
                  <c:v>31157.8</c:v>
                </c:pt>
                <c:pt idx="5">
                  <c:v>378</c:v>
                </c:pt>
                <c:pt idx="6">
                  <c:v>25787.9</c:v>
                </c:pt>
                <c:pt idx="7">
                  <c:v>122.1</c:v>
                </c:pt>
                <c:pt idx="8">
                  <c:v>76.900000000000006</c:v>
                </c:pt>
                <c:pt idx="9">
                  <c:v>3621.2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764658214722"/>
          <c:y val="4.1766522154224599E-2"/>
          <c:w val="0.20593993403894442"/>
          <c:h val="0.9056053622902299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247156605424245E-2"/>
          <c:y val="0.12958111582117771"/>
          <c:w val="0.5934584329079865"/>
          <c:h val="0.876535351511990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Иные закупки товаров, работ и услуг  для обеспечения государственных (муниципальных) нужд</c:v>
                </c:pt>
                <c:pt idx="2">
                  <c:v>Предоставление субсидий бюджетным, автономным учреждениям и иным некоммерческим организациям.</c:v>
                </c:pt>
                <c:pt idx="3">
                  <c:v>Социальное обеспечение и иные выплаты населению.</c:v>
                </c:pt>
                <c:pt idx="4">
                  <c:v>Межбюджетные трансферты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7.1999999999999995E-2</c:v>
                </c:pt>
                <c:pt idx="1">
                  <c:v>3.3000000000000002E-2</c:v>
                </c:pt>
                <c:pt idx="2" formatCode="0%">
                  <c:v>0.80900000000000005</c:v>
                </c:pt>
                <c:pt idx="3">
                  <c:v>1.9000000000000059E-2</c:v>
                </c:pt>
                <c:pt idx="4">
                  <c:v>5.0000000000000114E-3</c:v>
                </c:pt>
                <c:pt idx="5">
                  <c:v>6.1000000000000013E-2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Получено кредитов в 2016 </a:t>
            </a:r>
            <a:r>
              <a:rPr lang="ru-RU" dirty="0" smtClean="0"/>
              <a:t>году </a:t>
            </a:r>
          </a:p>
          <a:p>
            <a:pPr>
              <a:defRPr sz="16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/>
              <a:t>Всего </a:t>
            </a:r>
            <a:r>
              <a:rPr lang="ru-RU" dirty="0"/>
              <a:t>– 13 000,0 </a:t>
            </a:r>
            <a:r>
              <a:rPr lang="ru-RU" dirty="0" smtClean="0"/>
              <a:t>тыс.рублей</a:t>
            </a:r>
          </a:p>
          <a:p>
            <a:pPr>
              <a:defRPr sz="16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/>
              <a:t>Погашено кредитов</a:t>
            </a:r>
            <a:r>
              <a:rPr lang="ru-RU" baseline="0" dirty="0" smtClean="0"/>
              <a:t> в 2016 году </a:t>
            </a:r>
          </a:p>
          <a:p>
            <a:pPr>
              <a:defRPr sz="16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baseline="0" dirty="0" smtClean="0"/>
              <a:t>Всего – 7 100,0 тыс.рублей </a:t>
            </a:r>
            <a:endParaRPr lang="ru-RU" dirty="0"/>
          </a:p>
        </c:rich>
      </c:tx>
      <c:layout>
        <c:manualLayout>
          <c:xMode val="edge"/>
          <c:yMode val="edge"/>
          <c:x val="0.27229789001185178"/>
          <c:y val="2.0125645301612639E-2"/>
        </c:manualLayout>
      </c:layout>
      <c:spPr>
        <a:noFill/>
        <a:ln w="30361">
          <a:noFill/>
        </a:ln>
      </c:spPr>
    </c:title>
    <c:plotArea>
      <c:layout>
        <c:manualLayout>
          <c:layoutTarget val="inner"/>
          <c:xMode val="edge"/>
          <c:yMode val="edge"/>
          <c:x val="7.8431372549019607E-2"/>
          <c:y val="0.39226519337016641"/>
          <c:w val="0.5637254901960802"/>
          <c:h val="0.3977900552486188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703859090600041"/>
                  <c:y val="-4.0900752044126423E-2"/>
                </c:manualLayout>
              </c:layout>
              <c:showVal val="1"/>
            </c:dLbl>
            <c:dLbl>
              <c:idx val="1"/>
              <c:layout>
                <c:manualLayout>
                  <c:x val="0.10201236770079673"/>
                  <c:y val="5.6489147206153695E-2"/>
                </c:manualLayout>
              </c:layout>
              <c:showVal val="1"/>
            </c:dLbl>
            <c:showVal val="1"/>
          </c:dLbls>
          <c:cat>
            <c:strRef>
              <c:f>Лист1!$A$3:$A$4</c:f>
              <c:strCache>
                <c:ptCount val="2"/>
                <c:pt idx="0">
                  <c:v>Получено</c:v>
                </c:pt>
                <c:pt idx="1">
                  <c:v>Погашено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 formatCode="#,##0">
                  <c:v>13000</c:v>
                </c:pt>
                <c:pt idx="1">
                  <c:v>7100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noFill/>
    <a:ln>
      <a:noFill/>
    </a:ln>
  </c:spPr>
  <c:txPr>
    <a:bodyPr/>
    <a:lstStyle/>
    <a:p>
      <a:pPr>
        <a:defRPr sz="1914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hPercent val="87"/>
      <c:depthPercent val="100"/>
      <c:rAngAx val="1"/>
    </c:view3D>
    <c:plotArea>
      <c:layout>
        <c:manualLayout>
          <c:layoutTarget val="inner"/>
          <c:xMode val="edge"/>
          <c:yMode val="edge"/>
          <c:x val="0.13809523809523924"/>
          <c:y val="4.0767386091127122E-2"/>
          <c:w val="0.59841269841269518"/>
          <c:h val="0.8201438848920863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получение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7.053180177276336E-3"/>
                  <c:y val="-5.16077755905510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766193960274114E-3"/>
                  <c:y val="-5.16077755905510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13000</c:v>
                </c:pt>
                <c:pt idx="1">
                  <c:v>13000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погашение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8.5166295007334025E-2"/>
                  <c:y val="2.4032498017334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1315131051481679E-2"/>
                  <c:y val="3.1226742621650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-4630</c:v>
                </c:pt>
                <c:pt idx="1">
                  <c:v>-4630</c:v>
                </c:pt>
              </c:numCache>
            </c:numRef>
          </c:val>
        </c:ser>
        <c:gapDepth val="0"/>
        <c:shape val="box"/>
        <c:axId val="92159360"/>
        <c:axId val="92165248"/>
        <c:axId val="0"/>
      </c:bar3DChart>
      <c:catAx>
        <c:axId val="9215936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2165248"/>
        <c:crosses val="autoZero"/>
        <c:auto val="1"/>
        <c:lblAlgn val="ctr"/>
        <c:lblOffset val="100"/>
        <c:tickLblSkip val="1"/>
        <c:tickMarkSkip val="1"/>
      </c:catAx>
      <c:valAx>
        <c:axId val="9216524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2159360"/>
        <c:crosses val="autoZero"/>
        <c:crossBetween val="between"/>
      </c:valAx>
      <c:spPr>
        <a:noFill/>
        <a:ln w="25764">
          <a:noFill/>
        </a:ln>
      </c:spPr>
    </c:plotArea>
    <c:legend>
      <c:legendPos val="r"/>
      <c:layout>
        <c:manualLayout>
          <c:xMode val="edge"/>
          <c:yMode val="edge"/>
          <c:x val="0.7539682274409587"/>
          <c:y val="0.34772190894842092"/>
          <c:w val="0.23968247495593842"/>
          <c:h val="0.30455645506900375"/>
        </c:manualLayout>
      </c:layout>
    </c:legend>
    <c:plotVisOnly val="1"/>
    <c:dispBlanksAs val="gap"/>
  </c:chart>
  <c:txPr>
    <a:bodyPr/>
    <a:lstStyle/>
    <a:p>
      <a:pPr>
        <a:defRPr sz="1826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0.62821</cdr:y>
    </cdr:from>
    <cdr:to>
      <cdr:x>0.49152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00488"/>
          <a:ext cx="4318909" cy="207167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368A-226C-40A4-8DA2-B83529718718}" type="datetimeFigureOut">
              <a:rPr lang="ru-RU" smtClean="0"/>
              <a:pPr/>
              <a:t>04.05.2017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28A5-60B1-4171-8F7B-77661B5AA5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487B0-1F4F-4084-8B48-9B5AFF9C3283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AC7CA-E2BD-4A55-956F-10168F08A0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39A08-027F-41EB-8A58-05BB45A89593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1E945-F239-47C6-81FF-E24AD5F83A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A7829-377D-4BE3-87C2-327E815D4618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ECCA9-948E-4F0D-8528-40C2653B13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1858-3467-4EE1-8B3A-7112891BD421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2A73-CF21-40DD-BF09-A30D65066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F6D0-5F3B-42B9-A767-7754C47589D0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3912-61A2-4A43-9881-07023B718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8F93-AB5F-4C1E-8AD6-C6BF2F3B74F4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77F7-9136-4890-81C0-FCB702D4AF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B0D64-47C0-4EF7-B32B-E8C5C8F5A9DE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0C68-C9F2-412A-B2E3-6A63D0815A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5F6F1-4024-4CBE-A353-77A617B7D7C5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7C53-9D7D-4103-BD57-52C3FB6045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54D37-5FA9-48B2-9A5A-211070B1040D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D7CE-AE7A-46FC-B207-C19396169A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01B85-BE9B-467D-81DA-ADC2975652E3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08566-E562-44B1-8370-0E6956617E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0B673-BD09-4E87-AADD-714AC445571C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7C0BA-2186-4AD2-812C-F3CF423F44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7EE4A-C410-46B1-A3F0-6F6DDC0D2C4E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D2FCB-7EAA-44B0-A586-B896022E60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276D8-59C6-4FC4-A9F2-FAF2B32F42A6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57453-CF6A-4ED7-8B14-4764F40050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50F81-65FE-455B-B59F-41D8A3C78F98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B445B-6ADB-42DD-AA63-C019171B1F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D2817E-6B83-4592-B0FD-B30BBE50AB64}" type="datetimeFigureOut">
              <a:rPr lang="ru-RU" smtClean="0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8A562D-F193-45F5-9450-25594F153B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6000" dirty="0" smtClean="0">
                <a:solidFill>
                  <a:schemeClr val="accent4"/>
                </a:solidFill>
                <a:latin typeface="Arial" charset="0"/>
              </a:rPr>
              <a:t>Бюджет для граждан исполнение за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6000" dirty="0" smtClean="0">
                <a:solidFill>
                  <a:schemeClr val="accent4"/>
                </a:solidFill>
                <a:latin typeface="Arial" charset="0"/>
              </a:rPr>
              <a:t>2016 год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к отчету об исполнении районного бюджета Федоровского  муниципального района за 2016 год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5400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45057" name="Рисунок 1" descr="http://im0-tub-ru.yandex.net/i?id=161086281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57694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001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Структура доходов районного бюджета за 2016 год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263" y="1785926"/>
          <a:ext cx="9075737" cy="487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63197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Безвозмездные поступления в районный бюджет за 2016 год 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 тыс.руб.)</a:t>
            </a:r>
            <a:r>
              <a:rPr lang="ru-RU" sz="3600" dirty="0" smtClean="0">
                <a:solidFill>
                  <a:schemeClr val="hlink"/>
                </a:solidFill>
              </a:rPr>
              <a:t/>
            </a:r>
            <a:br>
              <a:rPr lang="ru-RU" sz="3600" dirty="0" smtClean="0">
                <a:solidFill>
                  <a:schemeClr val="hlink"/>
                </a:solidFill>
              </a:rPr>
            </a:br>
            <a:r>
              <a:rPr lang="ru-RU" sz="3600" dirty="0" smtClean="0">
                <a:solidFill>
                  <a:schemeClr val="hlink"/>
                </a:solidFill>
              </a:rPr>
              <a:t>                                                                    </a:t>
            </a:r>
            <a:endParaRPr lang="ru-RU" sz="13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113748" name="Group 84"/>
          <p:cNvGraphicFramePr>
            <a:graphicFrameLocks noGrp="1"/>
          </p:cNvGraphicFramePr>
          <p:nvPr/>
        </p:nvGraphicFramePr>
        <p:xfrm>
          <a:off x="1" y="714355"/>
          <a:ext cx="9143999" cy="7512711"/>
        </p:xfrm>
        <a:graphic>
          <a:graphicData uri="http://schemas.openxmlformats.org/drawingml/2006/table">
            <a:tbl>
              <a:tblPr/>
              <a:tblGrid>
                <a:gridCol w="3500429"/>
                <a:gridCol w="1011076"/>
                <a:gridCol w="1179940"/>
                <a:gridCol w="763491"/>
                <a:gridCol w="2689063"/>
              </a:tblGrid>
              <a:tr h="1418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Наименование доходного источника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Уточненная сводная бюджетная роспись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% исполнения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Причина</a:t>
                      </a:r>
                      <a:r>
                        <a:rPr lang="ru-RU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отклонения ниже 95 %</a:t>
                      </a:r>
                      <a:endParaRPr lang="ru-RU" sz="1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поступления, из них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251490,7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247770,9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246929,3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246830,0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52135,4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52135,4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поддержку мер по обеспечению сбалансированности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30688,5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30688,5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Российской Федерации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субъектов Российской Федерации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160879,5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160780,1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0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Иные межбюджетные трансферты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1794,7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1794,7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2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Договора на безвозмездные поступления заключены, а оплата не поступила с связи о трудным финансовым положением у предприятий.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3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Возврат остатков субсидий, субвенций и иных межбюджетных трансфертов , имеющих целевое назначение , пошлых лет из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33400" y="152400"/>
            <a:ext cx="7881938" cy="10969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dirty="0">
                <a:latin typeface="+mn-lt"/>
              </a:rPr>
              <a:t>	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бюджета,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en-US" altLang="zh-CN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altLang="zh-CN" sz="2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ублей</a:t>
            </a:r>
            <a:endParaRPr lang="en-US" altLang="zh-CN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endParaRPr lang="en-US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50850" y="1130300"/>
            <a:ext cx="8686800" cy="1097736"/>
          </a:xfrm>
          <a:prstGeom prst="rect">
            <a:avLst/>
          </a:prstGeom>
          <a:noFill/>
        </p:spPr>
        <p:txBody>
          <a:bodyPr lIns="0" t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zh-CN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altLang="zh-CN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altLang="zh-CN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247770,9 </a:t>
            </a:r>
            <a:r>
              <a:rPr lang="ru-RU" altLang="zh-CN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en-US" altLang="zh-CN" sz="2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	</a:t>
            </a:r>
            <a:endParaRPr lang="en-US" altLang="zh-CN" sz="140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18" charset="0"/>
              <a:cs typeface="Calibri" pitchFamily="18" charset="0"/>
            </a:endParaRPr>
          </a:p>
        </p:txBody>
      </p:sp>
      <p:graphicFrame>
        <p:nvGraphicFramePr>
          <p:cNvPr id="5" name="Диаграмма 17"/>
          <p:cNvGraphicFramePr>
            <a:graphicFrameLocks/>
          </p:cNvGraphicFramePr>
          <p:nvPr/>
        </p:nvGraphicFramePr>
        <p:xfrm>
          <a:off x="0" y="1571612"/>
          <a:ext cx="9413875" cy="484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Динамика  безвозмездных поступлений в районный бюджет 2015 года и 2016 года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28596" y="2000240"/>
          <a:ext cx="8286808" cy="467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65722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500090"/>
            <a:ext cx="914400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мероприятий по повышению поступлений налоговых и неналоговых доходов в местный бюджет Федоровского муниципального района за 2016 год </a:t>
            </a:r>
          </a:p>
          <a:p>
            <a:pPr algn="ctr"/>
            <a:endParaRPr lang="ru-RU" dirty="0" smtClean="0">
              <a:solidFill>
                <a:schemeClr val="accent4"/>
              </a:solidFill>
            </a:endParaRPr>
          </a:p>
          <a:p>
            <a:pPr algn="ctr"/>
            <a:endParaRPr lang="ru-RU" dirty="0" smtClean="0">
              <a:solidFill>
                <a:schemeClr val="accent4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сокращению недоимки в бюджет:</a:t>
            </a:r>
          </a:p>
          <a:p>
            <a:pPr marL="342900" indent="-342900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В результате работы межведомственной комиссии по налогам и сборам, снижение задолженности по налоговым и неналоговым доходам на 1355,0 тыс.руб. 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использования недвижимого имущества находящегося в муниципальной собственности:</a:t>
            </a:r>
          </a:p>
          <a:p>
            <a:pPr marL="342900" indent="-342900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По результатам проведенных мероприятий организованны и проведены аукционы по продаже 16 земельных участков, находящихся в муниципальной собственности района . В результате  поступило в районный бюджет дополнительных доходов в сумме 9965,3 тыс.руб.</a:t>
            </a:r>
          </a:p>
          <a:p>
            <a:pPr marL="342900" indent="-342900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   Проведение мероприятий направленных на выполнение Прогнозного плана приватизации муниципального имущества Федоровского муниципального района:</a:t>
            </a:r>
          </a:p>
          <a:p>
            <a:pPr marL="342900" indent="-342900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проведенных мероприятий в 2016 году в бюджет поступило 266,5 тыс.руб.</a:t>
            </a:r>
          </a:p>
          <a:p>
            <a:pPr marL="342900" indent="-342900">
              <a:buAutoNum type="arabicPeriod" startAt="4"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исковой   работе по уменьшению    задолженности по арендной плате за муниципальное имущество и земельные участки:</a:t>
            </a:r>
          </a:p>
          <a:p>
            <a:pPr marL="342900" indent="-342900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проведенных мероприятий в 2016 году в бюджет поступило 295,0тыс.руб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accent4"/>
                </a:solidFill>
              </a:rPr>
              <a:t>.</a:t>
            </a:r>
            <a:r>
              <a:rPr lang="ru-RU" sz="1600" b="1" dirty="0" smtClean="0">
                <a:solidFill>
                  <a:schemeClr val="accent4"/>
                </a:solidFill>
              </a:rPr>
              <a:t> </a:t>
            </a:r>
            <a:r>
              <a:rPr lang="ru-RU" sz="1600" dirty="0" smtClean="0">
                <a:solidFill>
                  <a:schemeClr val="accent4"/>
                </a:solidFill>
              </a:rPr>
              <a:t> 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 marL="342900" indent="-342900" algn="ctr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285720" y="0"/>
            <a:ext cx="8412193" cy="64293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accent4"/>
                </a:solidFill>
                <a:latin typeface="Arial" charset="0"/>
              </a:rPr>
              <a:t>Исполнение расходной части  районного бюджета  за                      2016 год                                    </a:t>
            </a:r>
            <a:r>
              <a:rPr lang="ru-RU" sz="1800" dirty="0" smtClean="0">
                <a:solidFill>
                  <a:schemeClr val="accent4"/>
                </a:solidFill>
                <a:latin typeface="Arial" charset="0"/>
              </a:rPr>
              <a:t>(тыс.руб.)</a:t>
            </a:r>
          </a:p>
        </p:txBody>
      </p:sp>
      <p:graphicFrame>
        <p:nvGraphicFramePr>
          <p:cNvPr id="92356" name="Group 196"/>
          <p:cNvGraphicFramePr>
            <a:graphicFrameLocks noGrp="1"/>
          </p:cNvGraphicFramePr>
          <p:nvPr>
            <p:ph sz="half" idx="1"/>
          </p:nvPr>
        </p:nvGraphicFramePr>
        <p:xfrm>
          <a:off x="71406" y="729845"/>
          <a:ext cx="8929750" cy="6309360"/>
        </p:xfrm>
        <a:graphic>
          <a:graphicData uri="http://schemas.openxmlformats.org/drawingml/2006/table">
            <a:tbl>
              <a:tblPr/>
              <a:tblGrid>
                <a:gridCol w="724919"/>
                <a:gridCol w="3812895"/>
                <a:gridCol w="1042156"/>
                <a:gridCol w="1063764"/>
                <a:gridCol w="714380"/>
                <a:gridCol w="1571636"/>
              </a:tblGrid>
              <a:tr h="944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Раздел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/подраздел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Наименование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показателя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Уточнен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ная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сводная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бюджетная роспись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% исполнения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Причина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отклонения ниже 95 %</a:t>
                      </a:r>
                      <a:endParaRPr lang="ru-RU" sz="1400" dirty="0" smtClean="0"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2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органа местного самоуправления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Кредиторская задолженность по КОСГУ 213 в связи с недостатком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РФ, высших органов исполнительной власти субъектов РФ, местных администраций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Кредиторская задолженность по КОСГУ 213 в связи с недостатком средств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Судебная система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3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надзора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0113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Кредиторская задолженность по КОСГУ 213 в связи с недостатком средств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1" y="71413"/>
          <a:ext cx="9143999" cy="6751435"/>
        </p:xfrm>
        <a:graphic>
          <a:graphicData uri="http://schemas.openxmlformats.org/drawingml/2006/table">
            <a:tbl>
              <a:tblPr/>
              <a:tblGrid>
                <a:gridCol w="628184"/>
                <a:gridCol w="3699493"/>
                <a:gridCol w="1047026"/>
                <a:gridCol w="1047026"/>
                <a:gridCol w="628216"/>
                <a:gridCol w="2094054"/>
              </a:tblGrid>
              <a:tr h="236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9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0405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хозяйство и рыболовство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0406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0409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хозяйство (дорожные фонды)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0412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вопросы в области национальной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связи с недостатком средств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0502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236586,9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0702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171730,9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171315,4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0709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неисполнением плана по доходам имеется кредиторская задолженность по расходам на оплату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214281" y="138298"/>
          <a:ext cx="8715435" cy="6719702"/>
        </p:xfrm>
        <a:graphic>
          <a:graphicData uri="http://schemas.openxmlformats.org/drawingml/2006/table">
            <a:tbl>
              <a:tblPr/>
              <a:tblGrid>
                <a:gridCol w="642941"/>
                <a:gridCol w="3576419"/>
                <a:gridCol w="899215"/>
                <a:gridCol w="899215"/>
                <a:gridCol w="622533"/>
                <a:gridCol w="2075112"/>
              </a:tblGrid>
              <a:tr h="324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0801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Кредиторская задолженность по КОСГУ 213 в связи с недостатком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0804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вопросы в области культуры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Пенсионное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Массовый спорт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Периодическая печать и издательство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4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внутреннего государственного и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285721" y="500042"/>
          <a:ext cx="8572558" cy="5715041"/>
        </p:xfrm>
        <a:graphic>
          <a:graphicData uri="http://schemas.openxmlformats.org/drawingml/2006/table">
            <a:tbl>
              <a:tblPr/>
              <a:tblGrid>
                <a:gridCol w="695922"/>
                <a:gridCol w="3660379"/>
                <a:gridCol w="1000470"/>
                <a:gridCol w="1021213"/>
                <a:gridCol w="685804"/>
                <a:gridCol w="1508770"/>
              </a:tblGrid>
              <a:tr h="33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7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 бюджетам субъектов Российской Федерации и муниципальных образований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12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Наибольшую долю в расходах районного бюджета Федоровского муниципального района в 2016 году составили расходы по разделам: «Образование» - 76,58%, «Общегосударственные вопросы» - 10,17%, «Культура»- 8,4 2%  «Социальная политика» - 1,87%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за 2016 год</a:t>
            </a: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682239551"/>
              </p:ext>
            </p:extLst>
          </p:nvPr>
        </p:nvGraphicFramePr>
        <p:xfrm>
          <a:off x="457200" y="1600200"/>
          <a:ext cx="85439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753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Структура по видам  расходов за 201</a:t>
            </a:r>
            <a:r>
              <a:rPr lang="en-US" dirty="0" smtClean="0">
                <a:solidFill>
                  <a:srgbClr val="7030A0"/>
                </a:solidFill>
              </a:rPr>
              <a:t>6</a:t>
            </a:r>
            <a:r>
              <a:rPr lang="ru-RU" dirty="0" smtClean="0">
                <a:solidFill>
                  <a:srgbClr val="7030A0"/>
                </a:solidFill>
              </a:rPr>
              <a:t> 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417638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Отдельные показатели по расходам бюджета</a:t>
            </a:r>
            <a:br>
              <a:rPr lang="ru-RU" sz="24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charset="0"/>
              </a:rPr>
              <a:t> за 2016 год</a:t>
            </a:r>
          </a:p>
        </p:txBody>
      </p:sp>
      <p:graphicFrame>
        <p:nvGraphicFramePr>
          <p:cNvPr id="109612" name="Group 44"/>
          <p:cNvGraphicFramePr>
            <a:graphicFrameLocks noGrp="1"/>
          </p:cNvGraphicFramePr>
          <p:nvPr>
            <p:ph type="tbl" idx="1"/>
          </p:nvPr>
        </p:nvGraphicFramePr>
        <p:xfrm>
          <a:off x="214282" y="1214423"/>
          <a:ext cx="8786874" cy="5518981"/>
        </p:xfrm>
        <a:graphic>
          <a:graphicData uri="http://schemas.openxmlformats.org/drawingml/2006/table">
            <a:tbl>
              <a:tblPr/>
              <a:tblGrid>
                <a:gridCol w="5407757"/>
                <a:gridCol w="1235977"/>
                <a:gridCol w="1285884"/>
                <a:gridCol w="857256"/>
              </a:tblGrid>
              <a:tr h="92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Уточненный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план 2016 г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Процент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исполнения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2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доходов местного бюджета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15618,2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местного бюджета муниципального района 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16108,7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15739,8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8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местного бюджета муниципального района на содержание работников органов местного самоуправления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1015,0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938,0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 бюджета на  образование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 бюджета на  культуру и кинематографию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бюджета на социальную политику в расчете на 1 жителя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60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расходов  бюджета на  физическую культуру и спорт в расчете на 1 жителя (рублей)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charset="0"/>
              </a:rPr>
              <a:t>Отдельные показатели по расходам бюджета  по разделу образования за 2016 год</a:t>
            </a:r>
          </a:p>
        </p:txBody>
      </p:sp>
      <p:graphicFrame>
        <p:nvGraphicFramePr>
          <p:cNvPr id="107570" name="Group 50"/>
          <p:cNvGraphicFramePr>
            <a:graphicFrameLocks noGrp="1"/>
          </p:cNvGraphicFramePr>
          <p:nvPr/>
        </p:nvGraphicFramePr>
        <p:xfrm>
          <a:off x="250824" y="1196975"/>
          <a:ext cx="8678893" cy="4517136"/>
        </p:xfrm>
        <a:graphic>
          <a:graphicData uri="http://schemas.openxmlformats.org/drawingml/2006/table">
            <a:tbl>
              <a:tblPr/>
              <a:tblGrid>
                <a:gridCol w="5968764"/>
                <a:gridCol w="1056842"/>
                <a:gridCol w="976943"/>
                <a:gridCol w="676344"/>
              </a:tblGrid>
              <a:tr h="36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Уточненный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план 2016 г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Процент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исполнения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 (рублей)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96062,0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5-16 лет, получающих услуги по дополнительному образованию в организациях различной организационно- правовой формы собственности в общей численности детей этой возрастной 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58175" cy="1443038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Среднемесячная номинальная начисленная заработная плата за 2016 год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</p:txBody>
      </p:sp>
      <p:graphicFrame>
        <p:nvGraphicFramePr>
          <p:cNvPr id="115818" name="Group 106"/>
          <p:cNvGraphicFramePr>
            <a:graphicFrameLocks noGrp="1"/>
          </p:cNvGraphicFramePr>
          <p:nvPr>
            <p:ph type="tbl" idx="1"/>
          </p:nvPr>
        </p:nvGraphicFramePr>
        <p:xfrm>
          <a:off x="214282" y="1142983"/>
          <a:ext cx="8715436" cy="5290974"/>
        </p:xfrm>
        <a:graphic>
          <a:graphicData uri="http://schemas.openxmlformats.org/drawingml/2006/table">
            <a:tbl>
              <a:tblPr/>
              <a:tblGrid>
                <a:gridCol w="7501618"/>
                <a:gridCol w="1213818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5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Среднемесячная номинальная заработная плата работников муниципальных дошкольных образовательных учреждений (рублей) , из них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12497,2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дошкольных образовательных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18150,1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Среднемесячная номинальная заработная плата работников муниципальных общеобразовательных учреждений  (рублей) , из них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17171,0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0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 общеобразовательных учреждений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22047,8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Среднемесячная номинальная заработная плата работников  учреждений дополнительного образования   (рублей) , из них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15945,0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2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 спортивных  школ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17124,2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0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детской школы 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17414,6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3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педагогические работники образовательных иных учреждений дополнительного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18936,9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Среднемесячная номинальная заработная плата работников  учреждений культуры и кинематографии (рублей) , из них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0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основной персонал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12535,4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Муниципальные программы реализованные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в 2016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МП « Развитие сельского хозяйства и регулирование рынков сельскохозяйственной продукции, сырья и продовольствия в Федоровском районе» на 2013 -2020 годы»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«Дорожная деятельность на территории Федоровского муниципального района на 2016 год»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Развитие образования на территории  Федоровского муниципального района на 2015 -2017 годы»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Создание условий для реализации установленных полномочий ( функций) администрацией Федоровского муниципального района, подведомственными учреждениями на 2016 год» 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Развитие малого и среднего предпринимательства в Федоровском муниципальном районе  на 2016 год»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 Культура Федоровского района до 2020 года»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Оказание социальной поддержки ветеранам Великой Отечественной войны 1941-1945 г.г. .по улучшению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коммунальных условий 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МП « Профилактика правонарушений, терроризма, противодействие незаконному обороту наркотических средств до 2016 года»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5972188" cy="714377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Развитие сельского хозяйства и регулирование                рынков сельскохозяйственной продукции, сырья и продовольствия в Федоровском районе» на 2013 -2020 годы»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100,0 тыс.руб.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100,0 тыс.руб., % исполнения – 100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</a:t>
            </a:r>
            <a:r>
              <a:rPr lang="ru-RU" sz="1800" dirty="0" smtClean="0">
                <a:solidFill>
                  <a:srgbClr val="0070C0"/>
                </a:solidFill>
              </a:rPr>
              <a:t>Техническая и технологическая модернизация,  научно инновационное развитие» на 2013- 2020 годы»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В 2016 году на реализацию данной подпрограммы израсходовано 100,0 тыс.руб.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(план года – 100,0 тыс.руб., % исполнения – 100%)</a:t>
            </a:r>
            <a:b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: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Повышение престижа  профессии и стимулирование деятельности по достижению наилучших результатов  в агропромышленном комплексе района.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</a:rPr>
              <a:t>Проведение мероприятий, посвященных празднованию Дня работника сельского хозяйства и перерабатывающей промышленности. Вручение подарков в денежной форме  победителям    районного конкурса за достижение наилучших результатов  в агропромышленном комплексе в количестве  23 человек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68" descr="http://saratov.gov.ru/upload/iblock/a71/dsc_9357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85748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14470"/>
            <a:ext cx="8229600" cy="65008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«Дорожная деятельность на территории Федоровского муниципального района на 2016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</a:rPr>
              <a:t>В 2016 году на реализацию данной программы израсходовано 246,1 тыс.руб.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</a:rPr>
              <a:t>(план года – 246,1 тыс.руб.,  % исполнения – 100%)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Цель :</a:t>
            </a: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</a:rPr>
              <a:t>Выполнение работ по технической инвентаризации автомобильных дорог местного значения Федоровского района вне границ населенных пунктов с целью создания благоприятной сферы жизнедеятельности населения района.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</a:rPr>
              <a:t>Изготовление технических паспортов на автомобильные дороги с грунтовым покрытием протяженностью 84,9 км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970415"/>
            <a:ext cx="6072230" cy="253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на территории  Федоровского муниципального района на 2015 -2017 годы»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221,0 тыс.руб.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221,0 тыс.руб., % исполнения – 100%)в том числе:</a:t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дошкольного образования»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подпрограммы израсходовано 30,0 тыс.руб.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30,0 тыс.руб., % исполнения – 100%)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государственных гарантий доступности и качества дошкольного образования; укрепление здоровья, повышение физической подготовленности и развитие физических качеств у детей старшего дошкольного возраста (6-7 лет), реализация новых здоровье сберегающих технологий в дошкольных образовательных организациях 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детей дошкольного возраста, имеющих возможность получать услуги дошкольного образования от общего количества детей от 1 года до 6,5 лет увеличилась с 67 % в 2015 году  до 68% в 2016 году; Участие в областном конкурсе «Воспитатель года. Проведение муниципального конкурса «Воспитатель года» среди воспитателей ДОУ и СПДО школ » 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592935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общего и дополнительного  образования»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подпрограммы израсходовано 131,0 тыс.руб.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131,0 тыс.руб., % исполнения – 100%)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стратегических ориентиров национальной образовательной инициативы «Наша новая школа»; развитие системы оценки качества  образования и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образовательных услуг; формирование условий устойчивого развития доступной среды  для инвалидов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общеобразовательных организаций, соответствующих требованиям федеральных государственных образовательных стандартов в общей численности образовательных организаций ФМР 67 %; доля обучающихся образовательных организаций, освоивших программы основного и среднего общего образования, получивших документ об образовании, в общей численности обучающихся 9,11(12) классов, принимавших участия в ГИА 99%; доля обучающихся 4-х классов общеобразовательных организаций ФМР, подтвердивших годовую отметку по предмету в ходе диагностических работ ( в рамках мониторинга качества общего образования)  в общей численности обучающихся 4-х классов, выполнявших диагностические работы 66 %; увеличение количества общешкольных  и муниципальных  мероприятий, которыми охвачены дети инвалиды.   </a:t>
            </a:r>
            <a:endParaRPr lang="ru-RU" sz="1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214950"/>
            <a:ext cx="364333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214950"/>
            <a:ext cx="335755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321471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 « Одаренные дети Федоровского муниципального района»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подпрограммы израсходовано 60,0 тыс.руб.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60,0 тыс.руб., % исполнения – 100%)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условий для личностной, социальной самореализации и профессионального самоопределения способных и талантливых  детей и подростков 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ХХ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Всероссийском конкурсе юношеских исследовательских работ им. В.И. Вернадского в рамках международного молодежного научного форума «Ломоносов», ученица 11 класса МОУ СОШ с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Мунино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Мухтарова Диана получила диплом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за исследовательскую работу . Участница областной научно-практической конференции «Духовность и современность»ученица 7 класса МОУ СОШ с Николаевка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Жиздюк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Кселия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заняла 1 место.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800" dirty="0" smtClean="0">
              <a:solidFill>
                <a:schemeClr val="accent4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2800" dirty="0" smtClean="0">
              <a:solidFill>
                <a:schemeClr val="accent4"/>
              </a:solidFill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accent4"/>
                </a:solidFill>
                <a:latin typeface="Arial" charset="0"/>
              </a:rPr>
              <a:t>   Отчет об исполнении бюджета Федоровского муниципального района утвержден решением муниципального Собрания Федоровского муниципального района от 28.04.2017  № 90</a:t>
            </a:r>
          </a:p>
          <a:p>
            <a:pPr algn="ctr">
              <a:buFont typeface="Arial" charset="0"/>
              <a:buNone/>
            </a:pPr>
            <a:endParaRPr lang="ru-RU" sz="2800" dirty="0" smtClean="0">
              <a:solidFill>
                <a:schemeClr val="accent4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3600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Создание условий для реализации установленных полномочий ( функций) администрацией Федоровского муниципального района, подведомственными учреждениями на 2016 год»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2016 году на реализацию данной программы израсходовано 873,3 тыс.руб.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873,3 тыс.руб., % исполнения – 100%)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установленных полномочий (функций) управления администрацией Федоровского муниципального, подведомственными учреждениями 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Обеспечение деятельности Главы администрации, администрации Федоровского муниципального района, подведомственных учреждениями услугами связи, услугами в сфере информационных технологий , приобретение и обновление справочно-информационных баз данных, приобретение неисключительных (пользовательских), лицензионных прав на программное обеспечение, обеспечение безопасности информации и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режимно-секретных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мероприятий, услуг по защите электронного документа оборота с использованием сертификационных средств криптографической защиты  информации в соответствии с установленными объемами и требованиями к качеству в целях эффективной работы системы муниципального управления.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261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Федоровском муниципальном районе на 2016 год»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29,0 тыс.руб.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29,0 тыс.руб., % исполнения – 100%)</a:t>
            </a:r>
            <a:b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благоприятных условий для развития малого и среднего предпринимательства на основе комплексной и эффективной поддержки малого и среднего бизнеса на территории Федоровского муниципального района.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Выделены  субсидии на  предоставление грантов вновь зарегистрированному и действующему менее 1(одного)года субъекту малого предпринимательства индивидуальный   предприниматель  Сафаров Владимир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Рафаэльевич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Вид экономической деятельности предусмотренный бизнес - проектом  « Деятельность рекламных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агенств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Рисунок 9454" descr="http://molprav64.ru/wp-content/uploads/2016/01/1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636"/>
            <a:ext cx="378621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28652"/>
            <a:ext cx="8229600" cy="59293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 Культура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Федоровского района до 2020 года»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39,6 тыс.руб.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39,6 тыс.руб., % исполнения – 100%), в том числе: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Подпрограмма «Библиотеки»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подпрограммы израсходовано 39,6 тыс.руб.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39,6 тыс.руб., % исполнения – 100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направленных на популяризацию чтения и библиотечного дела»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районного краеведческого фестиваля для лиц с нарушениями зрения;  Организация и проведение мероприятия «Мы этой памяти верны» с ветеранами ВОВ к дню 9 мая.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564" y="4214818"/>
            <a:ext cx="3605087" cy="23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000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Оказание социальной поддержки ветеранам Великой Отечественной войны 1941-1945 г.г. .по улучшению жилищно-коммунальных условий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47,0 тыс.руб.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47,0 тыс.руб., % исполнения – 100%)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качества жилищно-коммунальных условий проживания ветеранов ВОВ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Проведены работы по прокладке водопровода и монтажу канализационного колодца 2-м ветеранам ВОВ признанными таковыми в соответствии со статьей 2 Федерального закона от 12 января 1995 г №5-ФЗ «О ветеранах»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 « Профилактика правонарушений, терроризма, противодействие незаконному обороту наркотических средств до 2016 года»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10,0 тыс.руб.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10,0 тыс.руб., % исполнения – 100%) в том числе</a:t>
            </a:r>
            <a:b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Подпрограмма «Комплексные меры противодействия злоупотребления  наркотиками и их незаконному обороту в Федоровском муниципальном районе до 2016 года»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2016 году на реализацию данной программы израсходовано 1,0 тыс.руб.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1,0 тыс.руб., % исполнения – 100%) в том числе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веществ.</a:t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Выявленны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очаги произрастания дикорастущей конопли на площади 42 кв.м.,  число лиц охваченных  профилактическими мероприятия увеличилось с 746 чел до 1300 чел. </a:t>
            </a:r>
            <a:endParaRPr lang="ru-RU"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1508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4"/>
                </a:solidFill>
              </a:rPr>
              <a:t>Подпрограмма «Профилактика терроризма и экстремизма, а также минимизации  и (или) ликвидации последствий проявлений терроризма, экстремизма на территории Федоровского района до 2016 года»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2016 году на реализацию данной программы израсходовано 1,0 тыс.руб.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1,0 тыс.руб., % исполнения – 100%) в том числе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толерантности и гражданской позиции жителей района, а также усиление антитеррористической защищенности  образовательных учреждений.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Доля образовательных организаций, условия которых соответствуют требованиям антитеррористической защищенности возросло с 55 % до 66 %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solidFill>
                  <a:schemeClr val="accent4"/>
                </a:solidFill>
              </a:rPr>
              <a:t> Профилактика правонарушений  и усиление борьбы с преступностью на территории Федоровского района до 2016 года»</a:t>
            </a:r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на реализацию данной программы израсходовано 8,0тыс.руб.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 года – 8,0тыс.руб., % исполнения – 100%) в том числе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деятельности народной дружины.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Количество участников «Добровольной народной дружины» увеличилось с 120 до 150 человек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/>
                </a:solidFill>
              </a:rPr>
              <a:t>Социально-значимые проекты, реализованные за счет районного бюджета в 2016 году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модернизация объектов теплоснабжения в целях повышения эффективности использования  муниципального имущества.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2016 году проведены работы на сумму 18100,0 тыс.руб.,  в том числе: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учреждениям образования на сумму 14143,8 тыс.руб.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техническому перевооружению системы теплоснабжения МУ ДО «ДЮСШ»,  ДОУ «Колосок» с Калуга (4232,5 тыс.руб.)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замена котлов отопления , технические работы связанные с установкой котлов -МОУ СОШ  с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Мунино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МОУ СОШ с. Романовка , МОУ СОШ  с Первомайское, МОУ СОШ  с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Морцы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МОУ СОШ  с Спартак , МОУ СОШ  №2 п. Мокроус, МОУ СОШ  с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Еруслан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МОУ СОШ  с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Борисоглебовка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МОУ СОШ  с Семеновка,  ДОУ с. Федоровка, ДОУ с. Плес, ДОУ «Солнышко» п. Мокроус ( 8933,3 тыс.руб.)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монтаж трубопровода отопления - МУ ДО «ДДТ» (978,0 тыс.руб.)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учреждениям культуры на сумму 3956,2 тыс.руб.</a:t>
            </a:r>
            <a:r>
              <a:rPr lang="ru-RU" sz="2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монтаж трубопровода отопления РДК п. Мокроус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техническое перевооружение системы теплоснабжения  ДК с. Калуга, ДК с Федоровка, МУ ДО «ДШИ» (3696,8 тыс.руб.)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замена котла отопления,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работы связанные с установкой котлов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ДК с. Калуга (879,3 тыс.руб.)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Сведения об объеме муниципального долга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Федоровского муниципального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285720" y="1000108"/>
          <a:ext cx="8401081" cy="3452488"/>
        </p:xfrm>
        <a:graphic>
          <a:graphicData uri="http://schemas.openxmlformats.org/drawingml/2006/table">
            <a:tbl>
              <a:tblPr/>
              <a:tblGrid>
                <a:gridCol w="442943"/>
                <a:gridCol w="3536516"/>
                <a:gridCol w="2487179"/>
                <a:gridCol w="1934443"/>
              </a:tblGrid>
              <a:tr h="57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400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01.01.2017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600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85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6B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6B1"/>
                    </a:solidFill>
                  </a:tcPr>
                </a:tc>
              </a:tr>
              <a:tr h="20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spc="-3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Бюджетные кредиты,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привлеченные от других бюджетов бюджетной системы Российской Федерации</a:t>
                      </a:r>
                      <a:endParaRPr lang="ru-RU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22100,0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576">
                <a:tc>
                  <a:txBody>
                    <a:bodyPr/>
                    <a:lstStyle/>
                    <a:p>
                      <a:pPr marL="201930"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3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s-vesti.ru/img/newsimages/1-1024x1024-5-w_2d2ede7e53f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392909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-vesti.ru/img/newsimages/1-1024x1024-5-w_2d2ede7e53f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46"/>
            <a:ext cx="392909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6477000" cy="8382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628654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71600" y="5562600"/>
            <a:ext cx="5943600" cy="101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обслуживание </a:t>
            </a:r>
          </a:p>
          <a:p>
            <a:pPr algn="ctr"/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долга  </a:t>
            </a:r>
            <a:r>
              <a:rPr lang="ru-RU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76,9 </a:t>
            </a:r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тыс.руб., или </a:t>
            </a:r>
          </a:p>
          <a:p>
            <a:pPr algn="ctr"/>
            <a:r>
              <a:rPr lang="ru-RU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0,05% </a:t>
            </a:r>
            <a:r>
              <a:rPr lang="ru-RU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объема расходов районного бюджета</a:t>
            </a:r>
          </a:p>
        </p:txBody>
      </p:sp>
      <p:pic>
        <p:nvPicPr>
          <p:cNvPr id="6" name="Рисунок 5" descr="fdd34f185e86855d9a1613c9c93e3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285860"/>
            <a:ext cx="21336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charset="0"/>
              </a:rPr>
              <a:t>Источники  внутреннего финансирования дефицита бюджета за 2016 год </a:t>
            </a:r>
            <a:r>
              <a:rPr lang="ru-RU" sz="1600" dirty="0" smtClean="0">
                <a:solidFill>
                  <a:srgbClr val="7030A0"/>
                </a:solidFill>
                <a:latin typeface="Arial" charset="0"/>
              </a:rPr>
              <a:t>(тыс.руб.)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57290" y="1928802"/>
          <a:ext cx="6164262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8229600" cy="14287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Основные показатели социально –экономического развития Федоровского муниципального района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85719" y="714357"/>
          <a:ext cx="8643999" cy="5935434"/>
        </p:xfrm>
        <a:graphic>
          <a:graphicData uri="http://schemas.openxmlformats.org/drawingml/2006/table">
            <a:tbl>
              <a:tblPr/>
              <a:tblGrid>
                <a:gridCol w="4912281"/>
                <a:gridCol w="1252286"/>
                <a:gridCol w="1239716"/>
                <a:gridCol w="1239716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2015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год отчет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2016год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2016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отчет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Индекс промышленного производства, в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Объем отгруженной продукции, млн.рублей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784,7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835,1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885,6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Производство 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мяса ( в живом весе), тыс.т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молока, тыс. 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яиц,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млн.шт.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18,5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зерно в весе после доработки, 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32957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103500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98785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Инвестиции в основной капитал,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млн.руб.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Ввод в действие жилых домов, тыс.м2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Оборот розничной торговли,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млн.руб.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810,4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Оборот общественного питания,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24021,0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21750,0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21009,0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Объем платных услуг населению,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195901,6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252410,0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215018,0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Среднемесячная заработная плата 1 работника по организациям, не относящимся к объектам малого предпринимательства,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20291,2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21818,4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21818,4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Численность работающих всего, 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2853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4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Фонд оплаты труда работающих, всего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617513,7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588760,0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596025,6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Величина прожиточного минимума,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(на душу населения),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7986,0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8168,0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8168,0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Средний размер трудовой пенсии,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9742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10952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10042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Численность официально зарегистрированных безработных на конец года, тыс.человек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0,121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0,171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0,171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 зарегистрированной безработицы, в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Численность населения на 1 января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19640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19640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19467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Открытые  муниципальные информационные ресурсы: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14324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Контактная информация </a:t>
            </a:r>
          </a:p>
          <a:p>
            <a:pPr lvl="0"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Управление финансов администрации Федоровского муниципального района :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Адрес 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р.п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Мокроус,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. Центральная 55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тел . 5-00-22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факс 5-00-22 (216)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электронный адрес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fo27fedor@mail.ru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572560" cy="1857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ru-RU" dirty="0" smtClean="0"/>
              <a:t>Администрация Федоровского муниципального района</a:t>
            </a:r>
          </a:p>
          <a:p>
            <a:pPr marL="342900" indent="-342900"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ru-RU" dirty="0" smtClean="0"/>
              <a:t> </a:t>
            </a:r>
            <a:r>
              <a:rPr lang="en-US" u="sng" dirty="0" smtClean="0"/>
              <a:t>mokrous.fedravon.ru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01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Основные характеристики исполнения бюджета за 2016 год</a:t>
            </a: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2857488" y="1571612"/>
            <a:ext cx="5786478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План на 2016 год – 306741,5 тыс. руб.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Исполнено за 2016 год – 301202,3 тыс.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00034" y="1643050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Общий объем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доходов районного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857488" y="2928934"/>
            <a:ext cx="5715040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План на 2016 год – 316374,3 тыс. руб.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Исполнено за 2016 год – 306406,8 тыс. 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034" y="3000372"/>
            <a:ext cx="2152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Общий объем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районного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3000364" y="4286256"/>
            <a:ext cx="5643602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План на 2016 год – дефицит 9632,8 тыс. руб.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Исполнено за 2016 год –</a:t>
            </a: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</a:rPr>
              <a:t>дефицит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 5204,5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8596" y="464344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Дефицит (</a:t>
            </a:r>
            <a:r>
              <a:rPr lang="ru-RU" sz="1600" b="1" dirty="0" err="1" smtClean="0">
                <a:solidFill>
                  <a:schemeClr val="accent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b="1" dirty="0" smtClean="0">
                <a:solidFill>
                  <a:schemeClr val="accent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районного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607220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</a:rPr>
              <a:t>Бюджет исполнен с превышением расходов  над доходами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1927" name="AutoShape 7"/>
          <p:cNvSpPr>
            <a:spLocks/>
          </p:cNvSpPr>
          <p:nvPr/>
        </p:nvSpPr>
        <p:spPr bwMode="auto">
          <a:xfrm>
            <a:off x="2500298" y="1500174"/>
            <a:ext cx="271463" cy="1223963"/>
          </a:xfrm>
          <a:prstGeom prst="leftBrace">
            <a:avLst>
              <a:gd name="adj1" fmla="val 37573"/>
              <a:gd name="adj2" fmla="val 50000"/>
            </a:avLst>
          </a:prstGeom>
          <a:solidFill>
            <a:schemeClr val="bg1"/>
          </a:solidFill>
          <a:ln w="63500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>
            <a:off x="2571736" y="4357694"/>
            <a:ext cx="188912" cy="1344612"/>
          </a:xfrm>
          <a:prstGeom prst="leftBrace">
            <a:avLst>
              <a:gd name="adj1" fmla="val 59314"/>
              <a:gd name="adj2" fmla="val 49199"/>
            </a:avLst>
          </a:prstGeom>
          <a:solidFill>
            <a:schemeClr val="bg1"/>
          </a:solidFill>
          <a:ln w="63500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>
            <a:off x="2571736" y="2857496"/>
            <a:ext cx="188912" cy="1344612"/>
          </a:xfrm>
          <a:prstGeom prst="leftBrace">
            <a:avLst>
              <a:gd name="adj1" fmla="val 59314"/>
              <a:gd name="adj2" fmla="val 49199"/>
            </a:avLst>
          </a:prstGeom>
          <a:solidFill>
            <a:schemeClr val="bg1"/>
          </a:solidFill>
          <a:ln w="63500">
            <a:solidFill>
              <a:srgbClr val="4BACC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Исполнения районного бюджета   за 2016 год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</a:rPr>
              <a:t>(тыс.руб.)                                        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graphicFrame>
        <p:nvGraphicFramePr>
          <p:cNvPr id="68648" name="Group 40"/>
          <p:cNvGraphicFramePr>
            <a:graphicFrameLocks noGrp="1"/>
          </p:cNvGraphicFramePr>
          <p:nvPr/>
        </p:nvGraphicFramePr>
        <p:xfrm>
          <a:off x="457200" y="1600200"/>
          <a:ext cx="8299787" cy="4525965"/>
        </p:xfrm>
        <a:graphic>
          <a:graphicData uri="http://schemas.openxmlformats.org/drawingml/2006/table">
            <a:tbl>
              <a:tblPr/>
              <a:tblGrid>
                <a:gridCol w="2543164"/>
                <a:gridCol w="2143140"/>
                <a:gridCol w="1571636"/>
                <a:gridCol w="1256029"/>
                <a:gridCol w="785818"/>
              </a:tblGrid>
              <a:tr h="754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Уточненная сводная бюджетная роспись</a:t>
                      </a:r>
                      <a:endParaRPr lang="ru-RU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Процент исполнения</a:t>
                      </a:r>
                      <a:endParaRPr lang="ru-RU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 роста, %</a:t>
                      </a:r>
                      <a:endParaRPr lang="ru-RU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ДОХОДЫ, всего    в т.ч.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306741,5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301202,3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55250,8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53431,4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2519490,7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247770,9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316374,3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306406,8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Дефицит (-),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профицит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-9632,8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-5204,5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Доходы районного  бюджета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</a:rPr>
              <a:t>(тыс.руб.)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1200" dirty="0" smtClean="0"/>
              <a:t>(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142844" y="1357301"/>
          <a:ext cx="8702647" cy="5402754"/>
        </p:xfrm>
        <a:graphic>
          <a:graphicData uri="http://schemas.openxmlformats.org/drawingml/2006/table">
            <a:tbl>
              <a:tblPr/>
              <a:tblGrid>
                <a:gridCol w="3429024"/>
                <a:gridCol w="1214446"/>
                <a:gridCol w="1130219"/>
                <a:gridCol w="1233845"/>
                <a:gridCol w="1695113"/>
              </a:tblGrid>
              <a:tr h="1357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Наименование доходного источника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Уточненная сводная бюджетная роспись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Исполнено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% исполнения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Причина</a:t>
                      </a:r>
                      <a:r>
                        <a:rPr lang="ru-RU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 отклонения ниже 95 %</a:t>
                      </a:r>
                      <a:endParaRPr lang="ru-RU" sz="16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1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3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4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5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Доходы - всего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306741,5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301202,3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98,2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 в том числе: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55250,8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53431,4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96,7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r>
                        <a:rPr lang="ru-RU" sz="1600" b="1" baseline="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 доходы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37754,6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37754,6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Налог на доходы физических лиц</a:t>
                      </a: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22806,6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22806,6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Акцизы по подакцизным товарам (продукции), производимым на территории </a:t>
                      </a: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РФ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9884,8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9884,4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Единый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 налог на вмененный доход для отдельных видов деятельности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3109,7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3109,7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Единый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 сельскохозяйственный налог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4"/>
                          </a:solidFill>
                        </a:rPr>
                        <a:t>1106,3</a:t>
                      </a:r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4"/>
                          </a:solidFill>
                        </a:rPr>
                        <a:t>1106,3</a:t>
                      </a:r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Государственная пошлина</a:t>
                      </a: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801,4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801,4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18" marR="36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45,8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45,8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6218" marR="36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-1" y="1"/>
          <a:ext cx="9144001" cy="6815255"/>
        </p:xfrm>
        <a:graphic>
          <a:graphicData uri="http://schemas.openxmlformats.org/drawingml/2006/table">
            <a:tbl>
              <a:tblPr/>
              <a:tblGrid>
                <a:gridCol w="4272196"/>
                <a:gridCol w="1049311"/>
                <a:gridCol w="899409"/>
                <a:gridCol w="674558"/>
                <a:gridCol w="2248527"/>
              </a:tblGrid>
              <a:tr h="2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2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5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Неналоговые доходы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17496,2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15676,8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89,6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Доходы от использования имущества, находящегося в государственной и муниципальной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собственности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2995,7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2321,6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77,5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Доходы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, полученные в виде арендной платы за земельные участки , государственная собственность на которые не разграничена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2362,3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1688,2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71,5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проданы земли сельхоз назначения, договора аренды расторгнуты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Доходы от 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сдачи в аренду имущества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629,8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629,8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Платежи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от государственных и муниципальных предприятий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3,6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3,6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Плата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за негативное воздействие на окружающую среду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415,4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415,4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Доходы от оказания платных услуг и компенсации затрат государству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421,8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421,8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2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Доходы от продажи земельных участков,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государственная собственность на которые не разграничена и которые расположены в границах поселений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11972,2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11245,9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93,9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переходом окончательного срока платежа по договору купли-продажи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Доходы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от реализации имущества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687,3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266,5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38,8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переходом окончательного срока платежа по договору купли-продажи муниципального имущества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1003,8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1003,8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100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251490,7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247770,9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98,5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26828" marR="268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за 2016 год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2114</Words>
  <Application>Microsoft Office PowerPoint</Application>
  <PresentationFormat>Экран (4:3)</PresentationFormat>
  <Paragraphs>652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Основные показатели социально –экономического развития Федоровского муниципального района</vt:lpstr>
      <vt:lpstr>Основные характеристики исполнения бюджета за 2016 год</vt:lpstr>
      <vt:lpstr> Исполнения районного бюджета   за 2016 год                                                                                (тыс.руб.)                                                  </vt:lpstr>
      <vt:lpstr>  Доходы районного  бюджета                                                        (тыс.руб.)                             (</vt:lpstr>
      <vt:lpstr>Слайд 8</vt:lpstr>
      <vt:lpstr>Структура налоговых и неналоговых доходов бюджета за 2016 год </vt:lpstr>
      <vt:lpstr>Структура доходов районного бюджета за 2016 год</vt:lpstr>
      <vt:lpstr>Безвозмездные поступления в районный бюджет за 2016 год  ( тыс.руб.)                                                                     </vt:lpstr>
      <vt:lpstr>Слайд 12</vt:lpstr>
      <vt:lpstr> Динамика  безвозмездных поступлений в районный бюджет 2015 года и 2016 года</vt:lpstr>
      <vt:lpstr>   </vt:lpstr>
      <vt:lpstr>Исполнение расходной части  районного бюджета  за                      2016 год                                    (тыс.руб.)</vt:lpstr>
      <vt:lpstr>Слайд 16</vt:lpstr>
      <vt:lpstr>Слайд 17</vt:lpstr>
      <vt:lpstr>Слайд 18</vt:lpstr>
      <vt:lpstr>Структура расходов бюджета за 2016 год</vt:lpstr>
      <vt:lpstr>Структура по видам  расходов за 2016 год</vt:lpstr>
      <vt:lpstr>Отдельные показатели по расходам бюджета  за 2016 год</vt:lpstr>
      <vt:lpstr>Отдельные показатели по расходам бюджета  по разделу образования за 2016 год</vt:lpstr>
      <vt:lpstr>Среднемесячная номинальная начисленная заработная плата за 2016 год </vt:lpstr>
      <vt:lpstr>Муниципальные программы реализованные  в 2016 году  - МП « Развитие сельского хозяйства и регулирование рынков сельскохозяйственной продукции, сырья и продовольствия в Федоровском районе» на 2013 -2020 годы» - МП «Дорожная деятельность на территории Федоровского муниципального района на 2016 год» - МП « Развитие образования на территории  Федоровского муниципального района на 2015 -2017 годы» - МП « Создание условий для реализации установленных полномочий ( функций) администрацией Федоровского муниципального района, подведомственными учреждениями на 2016 год» » - МП « Развитие малого и среднего предпринимательства в Федоровском муниципальном районе  на 2016 год» - МП «  Культура Федоровского района до 2020 года» - МП « Оказание социальной поддержки ветеранам Великой Отечественной войны 1941-1945 г.г. .по улучшению жилищно- коммунальных условий » - МП « Профилактика правонарушений, терроризма, противодействие незаконному обороту наркотических средств до 2016 года»  </vt:lpstr>
      <vt:lpstr>МП « Развитие сельского хозяйства и регулирование                рынков сельскохозяйственной продукции, сырья и продовольствия в Федоровском районе» на 2013 -2020 годы» В 2016 году на реализацию данной программы израсходовано 100,0 тыс.руб.  (план года – 100,0 тыс.руб., % исполнения – 100%) в том числе:  Подпрограмма «Техническая и технологическая модернизация,  научно инновационное развитие» на 2013- 2020 годы»  В 2016 году на реализацию данной подпрограммы израсходовано 100,0 тыс.руб.  (план года – 100,0 тыс.руб., % исполнения – 100%)  Цель : Повышение престижа  профессии и стимулирование деятельности по достижению наилучших результатов  в агропромышленном комплексе района.  Достигнутые результаты:  Проведение мероприятий, посвященных празднованию Дня работника сельского хозяйства и перерабатывающей промышленности. Вручение подарков в денежной форме  победителям    районного конкурса за достижение наилучших результатов  в агропромышленном комплексе в количестве  23 человек   </vt:lpstr>
      <vt:lpstr>МП «Дорожная деятельность на территории Федоровского муниципального района на 2016 год»  В 2016 году на реализацию данной программы израсходовано 246,1 тыс.руб.  (план года – 246,1 тыс.руб.,  % исполнения – 100%)   Цель :  Выполнение работ по технической инвентаризации автомобильных дорог местного значения Федоровского района вне границ населенных пунктов с целью создания благоприятной сферы жизнедеятельности населения района.  Достигнутые результаты:  Изготовление технических паспортов на автомобильные дороги с грунтовым покрытием протяженностью 84,9 км.</vt:lpstr>
      <vt:lpstr>МП « Развитие образования на территории  Федоровского муниципального района на 2015 -2017 годы»   В 2016 году на реализацию данной программы израсходовано 221,0 тыс.руб.  (план года – 221,0 тыс.руб., % исполнения – 100%)в том числе:  Подпрограмма «Развитие системы дошкольного образования»  В 2016 году на реализацию данной подпрограммы израсходовано 30,0 тыс.руб.  (план года – 30,0 тыс.руб., % исполнения – 100%)  Цель : Обеспечение государственных гарантий доступности и качества дошкольного образования; укрепление здоровья, повышение физической подготовленности и развитие физических качеств у детей старшего дошкольного возраста (6-7 лет), реализация новых здоровье сберегающих технологий в дошкольных образовательных организациях    Достигнутые результаты:  Доля детей дошкольного возраста, имеющих возможность получать услуги дошкольного образования от общего количества детей от 1 года до 6,5 лет увеличилась с 67 % в 2015 году  до 68% в 2016 году; Участие в областном конкурсе «Воспитатель года. Проведение муниципального конкурса «Воспитатель года» среди воспитателей ДОУ и СПДО школ »  </vt:lpstr>
      <vt:lpstr> Подпрограмма «Развитие системы общего и дополнительного  образования»  В 2016 году на реализацию данной подпрограммы израсходовано 131,0 тыс.руб.  (план года – 131,0 тыс.руб., % исполнения – 100%) Цель : Достижение стратегических ориентиров национальной образовательной инициативы «Наша новая школа»; развитие системы оценки качества  образования и востребованности  образовательных услуг; формирование условий устойчивого развития доступной среды  для инвалидов  Достигнутые результаты: Доля общеобразовательных организаций, соответствующих требованиям федеральных государственных образовательных стандартов в общей численности образовательных организаций ФМР 67 %; доля обучающихся образовательных организаций, освоивших программы основного и среднего общего образования, получивших документ об образовании, в общей численности обучающихся 9,11(12) классов, принимавших участия в ГИА 99%; доля обучающихся 4-х классов общеобразовательных организаций ФМР, подтвердивших годовую отметку по предмету в ходе диагностических работ ( в рамках мониторинга качества общего образования)  в общей численности обучающихся 4-х классов, выполнявших диагностические работы 66 %; увеличение количества общешкольных  и муниципальных  мероприятий, которыми охвачены дети инвалиды.   </vt:lpstr>
      <vt:lpstr>Подпрограмма  « Одаренные дети Федоровского муниципального района» В 2016 году на реализацию данной подпрограммы израсходовано 60,0 тыс.руб.  (план года – 60,0 тыс.руб., % исполнения – 100%)  Цель : Обеспечение условий для личностной, социальной самореализации и профессионального самоопределения способных и талантливых  детей и подростков    Достигнутые результаты:  Участие в ХХIII  Всероссийском конкурсе юношеских исследовательских работ им. В.И. Вернадского в рамках международного молодежного научного форума «Ломоносов», ученица 11 класса МОУ СОШ с Мунино Мухтарова Диана получила диплом I степени за исследовательскую работу . Участница областной научно-практической конференции «Духовность и современность»ученица 7 класса МОУ СОШ с Николаевка Жиздюк Кселия заняла 1 место. </vt:lpstr>
      <vt:lpstr> МП « Создание условий для реализации установленных полномочий ( функций) администрацией Федоровского муниципального района, подведомственными учреждениями на 2016 год» »  В 2016 году на реализацию данной программы израсходовано 873,3 тыс.руб.  (план года – 873,3 тыс.руб., % исполнения – 100%)  Цель : Реализация установленных полномочий (функций) управления администрацией Федоровского муниципального, подведомственными учреждениями   Достигнутые результаты: Обеспечение деятельности Главы администрации, администрации Федоровского муниципального района, подведомственных учреждениями услугами связи, услугами в сфере информационных технологий , приобретение и обновление справочно-информационных баз данных, приобретение неисключительных (пользовательских), лицензионных прав на программное обеспечение, обеспечение безопасности информации и режимно-секретных мероприятий, услуг по защите электронного документа оборота с использованием сертификационных средств криптографической защиты  информации в соответствии с установленными объемами и требованиями к качеству в целях эффективной работы системы муниципального управления.  </vt:lpstr>
      <vt:lpstr>МП « Развитие малого и среднего предпринимательства в Федоровском муниципальном районе на 2016 год»   В 2016 году на реализацию данной программы израсходовано 29,0 тыс.руб.  (план года – 29,0 тыс.руб., % исполнения – 100%)  Цель : Обеспечение благоприятных условий для развития малого и среднего предпринимательства на основе комплексной и эффективной поддержки малого и среднего бизнеса на территории Федоровского муниципального района.   Достигнутые результаты: Выделены  субсидии на  предоставление грантов вновь зарегистрированному и действующему менее 1(одного)года субъекту малого предпринимательства индивидуальный   предприниматель  Сафаров Владимир Рафаэльевич. Вид экономической деятельности предусмотренный бизнес - проектом  « Деятельность рекламных агенств » </vt:lpstr>
      <vt:lpstr>МП «  Культура Федоровского района до 2020 года»  В 2016 году на реализацию данной программы израсходовано 39,6 тыс.руб.  (план года – 39,6 тыс.руб., % исполнения – 100%), в том числе: Подпрограмма «Библиотеки» В 2016 году на реализацию данной подпрограммы израсходовано 39,6 тыс.руб.  (план года – 39,6 тыс.руб., % исполнения – 100%) Цель : Организация и проведение мероприятий направленных на популяризацию чтения и библиотечного дела» Достигнутые результаты: Организация и проведение районного краеведческого фестиваля для лиц с нарушениями зрения;  Организация и проведение мероприятия «Мы этой памяти верны» с ветеранами ВОВ к дню 9 мая.  </vt:lpstr>
      <vt:lpstr> МП « Оказание социальной поддержки ветеранам Великой Отечественной войны 1941-1945 г.г. .по улучшению жилищно-коммунальных условий»  В 2016 году на реализацию данной программы израсходовано 47,0 тыс.руб.  (план года – 47,0 тыс.руб., % исполнения – 100%)  Цель : Повышение качества жилищно-коммунальных условий проживания ветеранов ВОВ  Достигнутые результаты: Проведены работы по прокладке водопровода и монтажу канализационного колодца 2-м ветеранам ВОВ признанными таковыми в соответствии со статьей 2 Федерального закона от 12 января 1995 г №5-ФЗ «О ветеранах»  </vt:lpstr>
      <vt:lpstr> МП « Профилактика правонарушений, терроризма, противодействие незаконному обороту наркотических средств до 2016 года»  В 2016 году на реализацию данной программы израсходовано 10,0 тыс.руб.  (план года – 10,0 тыс.руб., % исполнения – 100%) в том числе  Подпрограмма «Комплексные меры противодействия злоупотребления  наркотиками и их незаконному обороту в Федоровском муниципальном районе до 2016 года»  В 2016 году на реализацию данной программы израсходовано 1,0 тыс.руб.  (план года – 1,0 тыс.руб., % исполнения – 100%) в том числе   Цель :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веществ.  Достигнутые результаты: Выявленны очаги произрастания дикорастущей конопли на площади 42 кв.м.,  число лиц охваченных  профилактическими мероприятия увеличилось с 746 чел до 1300 чел. </vt:lpstr>
      <vt:lpstr>Подпрограмма «Профилактика терроризма и экстремизма, а также минимизации  и (или) ликвидации последствий проявлений терроризма, экстремизма на территории Федоровского района до 2016 года»  В 2016 году на реализацию данной программы израсходовано 1,0 тыс.руб.  (план года – 1,0 тыс.руб., % исполнения – 100%) в том числе   Цель : Формирование толерантности и гражданской позиции жителей района, а также усиление антитеррористической защищенности  образовательных учреждений.  Достигнутые результаты: Доля образовательных организаций, условия которых соответствуют требованиям антитеррористической защищенности возросло с 55 % до 66 %  Подпрограмма « Профилактика правонарушений  и усиление борьбы с преступностью на территории Федоровского района до 2016 года»  В 2016 году на реализацию данной программы израсходовано 8,0тыс.руб.  (план года – 8,0тыс.руб., % исполнения – 100%) в том числе   Цель : Обеспечение деятельности народной дружины.  Достигнутые результаты: Количество участников «Добровольной народной дружины» увеличилось с 120 до 150 человек</vt:lpstr>
      <vt:lpstr>Социально-значимые проекты, реализованные за счет районного бюджета в 2016 году  Наименование – модернизация объектов теплоснабжения в целях повышения эффективности использования  муниципального имущества.  Результат-  В 2016 году проведены работы на сумму 18100,0 тыс.руб.,  в том числе:  по учреждениям образования на сумму 14143,8 тыс.руб. - по техническому перевооружению системы теплоснабжения МУ ДО «ДЮСШ»,  ДОУ «Колосок» с Калуга (4232,5 тыс.руб.) - замена котлов отопления , технические работы связанные с установкой котлов -МОУ СОШ  с Мунино, МОУ СОШ с. Романовка , МОУ СОШ  с Первомайское, МОУ СОШ  с Морцы, МОУ СОШ  с Спартак , МОУ СОШ  №2 п. Мокроус, МОУ СОШ  с Еруслан, МОУ СОШ  с Борисоглебовка, МОУ СОШ  с Семеновка,  ДОУ с. Федоровка, ДОУ с. Плес, ДОУ «Солнышко» п. Мокроус ( 8933,3 тыс.руб.) - монтаж трубопровода отопления - МУ ДО «ДДТ» (978,0 тыс.руб.) по учреждениям культуры на сумму 3956,2 тыс.руб. - монтаж трубопровода отопления РДК п. Мокроус - техническое перевооружение системы теплоснабжения  ДК с. Калуга, ДК с Федоровка, МУ ДО «ДШИ» (3696,8 тыс.руб.) - замена котла отопления, технические работы связанные с установкой котлов ДК с. Калуга (879,3 тыс.руб.)</vt:lpstr>
      <vt:lpstr>Сведения об объеме муниципального долга  Федоровского муниципального района </vt:lpstr>
      <vt:lpstr>Объем муниципального долга</vt:lpstr>
      <vt:lpstr>Источники  внутреннего финансирования дефицита бюджета за 2016 год (тыс.руб.)</vt:lpstr>
      <vt:lpstr>Открытые  муниципальные информационные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276</cp:revision>
  <dcterms:created xsi:type="dcterms:W3CDTF">2013-12-30T06:44:56Z</dcterms:created>
  <dcterms:modified xsi:type="dcterms:W3CDTF">2017-05-04T04:26:32Z</dcterms:modified>
</cp:coreProperties>
</file>