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50"/>
  </p:notesMasterIdLst>
  <p:sldIdLst>
    <p:sldId id="309" r:id="rId2"/>
    <p:sldId id="370" r:id="rId3"/>
    <p:sldId id="331" r:id="rId4"/>
    <p:sldId id="366" r:id="rId5"/>
    <p:sldId id="367" r:id="rId6"/>
    <p:sldId id="333" r:id="rId7"/>
    <p:sldId id="335" r:id="rId8"/>
    <p:sldId id="312" r:id="rId9"/>
    <p:sldId id="336" r:id="rId10"/>
    <p:sldId id="337" r:id="rId11"/>
    <p:sldId id="405" r:id="rId12"/>
    <p:sldId id="407" r:id="rId13"/>
    <p:sldId id="402" r:id="rId14"/>
    <p:sldId id="340" r:id="rId15"/>
    <p:sldId id="396" r:id="rId16"/>
    <p:sldId id="395" r:id="rId17"/>
    <p:sldId id="324" r:id="rId18"/>
    <p:sldId id="409" r:id="rId19"/>
    <p:sldId id="292" r:id="rId20"/>
    <p:sldId id="342" r:id="rId21"/>
    <p:sldId id="343" r:id="rId22"/>
    <p:sldId id="384" r:id="rId23"/>
    <p:sldId id="378" r:id="rId24"/>
    <p:sldId id="344" r:id="rId25"/>
    <p:sldId id="345" r:id="rId26"/>
    <p:sldId id="346" r:id="rId27"/>
    <p:sldId id="387" r:id="rId28"/>
    <p:sldId id="383" r:id="rId29"/>
    <p:sldId id="347" r:id="rId30"/>
    <p:sldId id="385" r:id="rId31"/>
    <p:sldId id="348" r:id="rId32"/>
    <p:sldId id="349" r:id="rId33"/>
    <p:sldId id="352" r:id="rId34"/>
    <p:sldId id="353" r:id="rId35"/>
    <p:sldId id="354" r:id="rId36"/>
    <p:sldId id="355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88" r:id="rId45"/>
    <p:sldId id="408" r:id="rId46"/>
    <p:sldId id="390" r:id="rId47"/>
    <p:sldId id="368" r:id="rId48"/>
    <p:sldId id="369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3142" autoAdjust="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2030144769510207"/>
          <c:y val="1.5274472148207747E-2"/>
          <c:w val="0.6045991636822442"/>
          <c:h val="0.823052027433178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7777230971129259E-2"/>
                  <c:y val="6.812627500489951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14,7%</a:t>
                    </a:r>
                  </a:p>
                </c:rich>
              </c:tx>
              <c:spPr/>
              <c:dLblPos val="bestFit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2,8%</a:t>
                    </a:r>
                  </a:p>
                </c:rich>
              </c:tx>
              <c:spPr/>
              <c:dLblPos val="bestFit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82,5 %</a:t>
                    </a:r>
                  </a:p>
                </c:rich>
              </c:tx>
              <c:spPr/>
              <c:dLblPos val="bestFit"/>
            </c:dLbl>
            <c:numFmt formatCode="#,##0.0" sourceLinked="0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 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14.7</c:v>
                </c:pt>
                <c:pt idx="1">
                  <c:v>2.8</c:v>
                </c:pt>
                <c:pt idx="2">
                  <c:v>82.5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1.5509704611316998E-2"/>
          <c:y val="0.78328607413429541"/>
          <c:w val="0.98392284835931232"/>
          <c:h val="0.1065287919486352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4.6628308715736297E-2"/>
          <c:w val="0.94525019442014191"/>
          <c:h val="0.553499001207035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0"/>
          <c:dPt>
            <c:idx val="0"/>
            <c:spPr>
              <a:solidFill>
                <a:srgbClr val="33CC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CCFF33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spPr>
              <a:solidFill>
                <a:srgbClr val="FFFF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99FF66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4"/>
            <c:spPr>
              <a:solidFill>
                <a:srgbClr val="FFCC66"/>
              </a:solidFill>
            </c:spPr>
          </c:dPt>
          <c:dPt>
            <c:idx val="5"/>
            <c:spPr>
              <a:solidFill>
                <a:srgbClr val="FF9966"/>
              </a:solidFill>
            </c:spPr>
          </c:dPt>
          <c:dPt>
            <c:idx val="6"/>
            <c:spPr>
              <a:solidFill>
                <a:srgbClr val="FF9999"/>
              </a:solidFill>
            </c:spPr>
          </c:dPt>
          <c:dPt>
            <c:idx val="7"/>
            <c:spPr>
              <a:solidFill>
                <a:srgbClr val="FF33CC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52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6%</a:t>
                    </a:r>
                    <a:endParaRPr lang="en-US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6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7"/>
              <c:delete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smtClean="0"/>
                      <a:t>6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smtClean="0"/>
                      <a:t>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ЕСХН</c:v>
                </c:pt>
                <c:pt idx="4">
                  <c:v>Гос.пошлина</c:v>
                </c:pt>
                <c:pt idx="5">
                  <c:v>Доходы от использования имущества</c:v>
                </c:pt>
                <c:pt idx="6">
                  <c:v>Плата за негативное воздействие</c:v>
                </c:pt>
                <c:pt idx="7">
                  <c:v>прочие доходы</c:v>
                </c:pt>
                <c:pt idx="8">
                  <c:v>Штрафы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52</c:v>
                </c:pt>
                <c:pt idx="1">
                  <c:v>18</c:v>
                </c:pt>
                <c:pt idx="2">
                  <c:v>6</c:v>
                </c:pt>
                <c:pt idx="3">
                  <c:v>6</c:v>
                </c:pt>
                <c:pt idx="4">
                  <c:v>2</c:v>
                </c:pt>
                <c:pt idx="5">
                  <c:v>6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Percent val="1"/>
          </c:dLbls>
          <c:cat>
            <c:strRef>
              <c:f>Лист1!$A$2:$A$11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ЕСХН</c:v>
                </c:pt>
                <c:pt idx="4">
                  <c:v>Гос.пошлина</c:v>
                </c:pt>
                <c:pt idx="5">
                  <c:v>Доходы от использования имущества</c:v>
                </c:pt>
                <c:pt idx="6">
                  <c:v>Плата за негативное воздействие</c:v>
                </c:pt>
                <c:pt idx="7">
                  <c:v>прочие доходы</c:v>
                </c:pt>
                <c:pt idx="8">
                  <c:v>Штрафы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Percent val="1"/>
          </c:dLbls>
          <c:cat>
            <c:strRef>
              <c:f>Лист1!$A$2:$A$11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ЕСХН</c:v>
                </c:pt>
                <c:pt idx="4">
                  <c:v>Гос.пошлина</c:v>
                </c:pt>
                <c:pt idx="5">
                  <c:v>Доходы от использования имущества</c:v>
                </c:pt>
                <c:pt idx="6">
                  <c:v>Плата за негативное воздействие</c:v>
                </c:pt>
                <c:pt idx="7">
                  <c:v>прочие доходы</c:v>
                </c:pt>
                <c:pt idx="8">
                  <c:v>Штрафы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52777534752600375"/>
          <c:y val="0.52014698308404206"/>
          <c:w val="0.47222465247399625"/>
          <c:h val="0.47985301691595839"/>
        </c:manualLayout>
      </c:layout>
      <c:spPr>
        <a:ln>
          <a:solidFill>
            <a:schemeClr val="accent2">
              <a:lumMod val="50000"/>
            </a:schemeClr>
          </a:solidFill>
        </a:ln>
      </c:spPr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Налоговые, неналоговые  доходы(тыс.руб.)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 год отчет</c:v>
                </c:pt>
                <c:pt idx="1">
                  <c:v>2017 год оценка</c:v>
                </c:pt>
                <c:pt idx="2">
                  <c:v>2018год прогноз</c:v>
                </c:pt>
                <c:pt idx="3">
                  <c:v>2019год прогноз</c:v>
                </c:pt>
                <c:pt idx="4">
                  <c:v>2020год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53431.4</c:v>
                </c:pt>
                <c:pt idx="1">
                  <c:v>49370.3</c:v>
                </c:pt>
                <c:pt idx="2">
                  <c:v>50052.4</c:v>
                </c:pt>
                <c:pt idx="3">
                  <c:v>49850.7</c:v>
                </c:pt>
                <c:pt idx="4">
                  <c:v>56486.400000000001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Безвозмедные поступления (тыс.руб.)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2016 год отчет</c:v>
                </c:pt>
                <c:pt idx="1">
                  <c:v>2017 год оценка</c:v>
                </c:pt>
                <c:pt idx="2">
                  <c:v>2018год прогноз</c:v>
                </c:pt>
                <c:pt idx="3">
                  <c:v>2019год прогноз</c:v>
                </c:pt>
                <c:pt idx="4">
                  <c:v>2020год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247770.9</c:v>
                </c:pt>
                <c:pt idx="1">
                  <c:v>279293.2</c:v>
                </c:pt>
                <c:pt idx="2">
                  <c:v>235504.5</c:v>
                </c:pt>
                <c:pt idx="3">
                  <c:v>212983.1</c:v>
                </c:pt>
                <c:pt idx="4">
                  <c:v>220758.3</c:v>
                </c:pt>
              </c:numCache>
            </c:numRef>
          </c:val>
        </c:ser>
        <c:shape val="box"/>
        <c:axId val="104926592"/>
        <c:axId val="105014400"/>
        <c:axId val="0"/>
      </c:bar3DChart>
      <c:catAx>
        <c:axId val="104926592"/>
        <c:scaling>
          <c:orientation val="minMax"/>
        </c:scaling>
        <c:axPos val="b"/>
        <c:tickLblPos val="nextTo"/>
        <c:crossAx val="105014400"/>
        <c:crosses val="autoZero"/>
        <c:auto val="1"/>
        <c:lblAlgn val="ctr"/>
        <c:lblOffset val="100"/>
      </c:catAx>
      <c:valAx>
        <c:axId val="105014400"/>
        <c:scaling>
          <c:orientation val="minMax"/>
        </c:scaling>
        <c:axPos val="l"/>
        <c:majorGridlines/>
        <c:numFmt formatCode="General" sourceLinked="1"/>
        <c:tickLblPos val="nextTo"/>
        <c:crossAx val="1049265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25E-2"/>
          <c:y val="0.18942996270203197"/>
          <c:w val="0.84410112359550915"/>
          <c:h val="0.75201989225031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2398560635232665E-2"/>
                  <c:y val="-7.896542950448189E-2"/>
                </c:manualLayout>
              </c:layout>
              <c:spPr>
                <a:noFill/>
                <a:ln w="25079">
                  <a:noFill/>
                </a:ln>
              </c:spPr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3.2589555310645293E-2"/>
                  <c:y val="2.3292513623496811E-3"/>
                </c:manualLayout>
              </c:layout>
              <c:spPr>
                <a:noFill/>
                <a:ln w="25079">
                  <a:noFill/>
                </a:ln>
              </c:spPr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0.20634477572325935"/>
                  <c:y val="-9.3567343555740895E-2"/>
                </c:manualLayout>
              </c:layout>
              <c:spPr>
                <a:noFill/>
                <a:ln w="25079">
                  <a:noFill/>
                </a:ln>
              </c:spPr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3"/>
              <c:layout>
                <c:manualLayout>
                  <c:x val="-6.6406982659470939E-2"/>
                  <c:y val="-9.6753004558641047E-3"/>
                </c:manualLayout>
              </c:layout>
              <c:spPr>
                <a:noFill/>
                <a:ln w="25079">
                  <a:noFill/>
                </a:ln>
              </c:spPr>
              <c:txPr>
                <a:bodyPr/>
                <a:lstStyle/>
                <a:p>
                  <a:pPr>
                    <a:defRPr sz="1708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4"/>
              <c:layout>
                <c:manualLayout>
                  <c:x val="6.84068388923295E-2"/>
                  <c:y val="-6.0526315789473685E-2"/>
                </c:manualLayout>
              </c:layout>
              <c:spPr>
                <a:noFill/>
                <a:ln w="25079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Times New Roman" pitchFamily="18" charset="0"/>
                      <a:ea typeface="Calibri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spPr>
              <a:noFill/>
              <a:ln w="25079">
                <a:noFill/>
              </a:ln>
            </c:sp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МБТ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69220</c:v>
                </c:pt>
                <c:pt idx="1">
                  <c:v>15799</c:v>
                </c:pt>
                <c:pt idx="2">
                  <c:v>149047.4</c:v>
                </c:pt>
                <c:pt idx="3">
                  <c:v>438.1</c:v>
                </c:pt>
                <c:pt idx="4">
                  <c:v>1000</c:v>
                </c:pt>
              </c:numCache>
            </c:numRef>
          </c:val>
        </c:ser>
      </c:pie3DChart>
      <c:spPr>
        <a:noFill/>
        <a:ln w="2507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329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29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29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329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329"/>
            </a:pPr>
            <a:endParaRPr lang="ru-RU"/>
          </a:p>
        </c:txPr>
      </c:legendEntry>
      <c:layout>
        <c:manualLayout>
          <c:xMode val="edge"/>
          <c:yMode val="edge"/>
          <c:x val="2.9357198815578071E-2"/>
          <c:y val="0.86596604542318145"/>
          <c:w val="0.92016376663254851"/>
          <c:h val="0.12103174603174643"/>
        </c:manualLayout>
      </c:layout>
    </c:legend>
    <c:plotVisOnly val="1"/>
    <c:dispBlanksAs val="zero"/>
  </c:chart>
  <c:spPr>
    <a:noFill/>
    <a:ln>
      <a:noFill/>
    </a:ln>
  </c:spPr>
  <c:txPr>
    <a:bodyPr/>
    <a:lstStyle/>
    <a:p>
      <a:pPr>
        <a:defRPr sz="1708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180119051871358"/>
          <c:y val="4.3165384501817228E-2"/>
          <c:w val="0.84630294318391353"/>
          <c:h val="0.67537118704084864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дотация 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2016 отчет</c:v>
                </c:pt>
                <c:pt idx="1">
                  <c:v>2017 оценка</c:v>
                </c:pt>
                <c:pt idx="2">
                  <c:v>2018 прогноз</c:v>
                </c:pt>
                <c:pt idx="3">
                  <c:v>2019 прогноз</c:v>
                </c:pt>
                <c:pt idx="4">
                  <c:v>2020 прогноз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82823.899999999994</c:v>
                </c:pt>
                <c:pt idx="1">
                  <c:v>67377.399999999994</c:v>
                </c:pt>
                <c:pt idx="2">
                  <c:v>69220</c:v>
                </c:pt>
                <c:pt idx="3">
                  <c:v>57901.2</c:v>
                </c:pt>
                <c:pt idx="4">
                  <c:v>60111.8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субсидии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2016 отчет</c:v>
                </c:pt>
                <c:pt idx="1">
                  <c:v>2017 оценка</c:v>
                </c:pt>
                <c:pt idx="2">
                  <c:v>2018 прогноз</c:v>
                </c:pt>
                <c:pt idx="3">
                  <c:v>2019 прогноз</c:v>
                </c:pt>
                <c:pt idx="4">
                  <c:v>2020 прогноз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1431.3</c:v>
                </c:pt>
                <c:pt idx="1">
                  <c:v>32031.9</c:v>
                </c:pt>
                <c:pt idx="2">
                  <c:v>15799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субвенции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2016 отчет</c:v>
                </c:pt>
                <c:pt idx="1">
                  <c:v>2017 оценка</c:v>
                </c:pt>
                <c:pt idx="2">
                  <c:v>2018 прогноз</c:v>
                </c:pt>
                <c:pt idx="3">
                  <c:v>2019 прогноз</c:v>
                </c:pt>
                <c:pt idx="4">
                  <c:v>2020 прогноз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160451.79999999999</c:v>
                </c:pt>
                <c:pt idx="1">
                  <c:v>155652.6</c:v>
                </c:pt>
                <c:pt idx="2">
                  <c:v>149047.4</c:v>
                </c:pt>
                <c:pt idx="3">
                  <c:v>153643.79999999999</c:v>
                </c:pt>
                <c:pt idx="4">
                  <c:v>159208.4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иные межбюджетные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902171471022586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2016 отчет</c:v>
                </c:pt>
                <c:pt idx="1">
                  <c:v>2017 оценка</c:v>
                </c:pt>
                <c:pt idx="2">
                  <c:v>2018 прогноз</c:v>
                </c:pt>
                <c:pt idx="3">
                  <c:v>2019 прогноз</c:v>
                </c:pt>
                <c:pt idx="4">
                  <c:v>2020 прогноз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1794.7</c:v>
                </c:pt>
                <c:pt idx="1">
                  <c:v>17540.2</c:v>
                </c:pt>
                <c:pt idx="2">
                  <c:v>438.1</c:v>
                </c:pt>
                <c:pt idx="3">
                  <c:v>450.7</c:v>
                </c:pt>
                <c:pt idx="4">
                  <c:v>459.4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прочие безвозмездные</c:v>
                </c:pt>
              </c:strCache>
            </c:strRef>
          </c:tx>
          <c:dLbls>
            <c:dLbl>
              <c:idx val="0"/>
              <c:layout>
                <c:manualLayout>
                  <c:x val="2.9118570141844723E-2"/>
                  <c:y val="-1.1394808174928755E-2"/>
                </c:manualLayout>
              </c:layout>
              <c:showVal val="1"/>
            </c:dLbl>
            <c:dLbl>
              <c:idx val="1"/>
              <c:layout>
                <c:manualLayout>
                  <c:x val="3.0651126465099855E-2"/>
                  <c:y val="-1.3586939078732783E-2"/>
                </c:manualLayout>
              </c:layout>
              <c:showVal val="1"/>
            </c:dLbl>
            <c:dLbl>
              <c:idx val="2"/>
              <c:layout>
                <c:manualLayout>
                  <c:x val="2.1455788525569858E-2"/>
                  <c:y val="-9.8191381285864451E-3"/>
                </c:manualLayout>
              </c:layout>
              <c:showVal val="1"/>
            </c:dLbl>
            <c:dLbl>
              <c:idx val="3"/>
              <c:layout>
                <c:manualLayout>
                  <c:x val="1.6858119555804841E-2"/>
                  <c:y val="-9.8189448422706348E-3"/>
                </c:manualLayout>
              </c:layout>
              <c:showVal val="1"/>
            </c:dLbl>
            <c:dLbl>
              <c:idx val="4"/>
              <c:layout>
                <c:manualLayout>
                  <c:x val="1.6858119555804841E-2"/>
                  <c:y val="-9.8189448422705446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2016 отчет</c:v>
                </c:pt>
                <c:pt idx="1">
                  <c:v>2017 оценка</c:v>
                </c:pt>
                <c:pt idx="2">
                  <c:v>2018 прогноз</c:v>
                </c:pt>
                <c:pt idx="3">
                  <c:v>2019 прогноз</c:v>
                </c:pt>
                <c:pt idx="4">
                  <c:v>2020 прогноз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1032.5</c:v>
                </c:pt>
                <c:pt idx="1">
                  <c:v>6793</c:v>
                </c:pt>
                <c:pt idx="2">
                  <c:v>1000</c:v>
                </c:pt>
                <c:pt idx="3">
                  <c:v>987.4</c:v>
                </c:pt>
                <c:pt idx="4">
                  <c:v>978.7</c:v>
                </c:pt>
              </c:numCache>
            </c:numRef>
          </c:val>
        </c:ser>
        <c:gapDepth val="0"/>
        <c:shape val="cylinder"/>
        <c:axId val="107392384"/>
        <c:axId val="107492480"/>
        <c:axId val="0"/>
      </c:bar3DChart>
      <c:catAx>
        <c:axId val="10739238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07492480"/>
        <c:crosses val="autoZero"/>
        <c:auto val="1"/>
        <c:lblAlgn val="ctr"/>
        <c:lblOffset val="100"/>
        <c:tickLblSkip val="1"/>
        <c:tickMarkSkip val="1"/>
      </c:catAx>
      <c:valAx>
        <c:axId val="107492480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7392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1308750003620187E-3"/>
          <c:y val="0.86928722965043015"/>
          <c:w val="0.96454111160775069"/>
          <c:h val="0.11690613552617964"/>
        </c:manualLayout>
      </c:layout>
      <c:spPr>
        <a:ln>
          <a:solidFill>
            <a:schemeClr val="accent1">
              <a:lumMod val="75000"/>
            </a:schemeClr>
          </a:solidFill>
        </a:ln>
      </c:sp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6062905754664459E-2"/>
          <c:y val="0.11603750618129256"/>
          <c:w val="0.68282644958582073"/>
          <c:h val="0.88296863333726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spPr>
              <a:solidFill>
                <a:srgbClr val="B7132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explosion val="26"/>
          </c:dPt>
          <c:dPt>
            <c:idx val="3"/>
            <c:spPr>
              <a:solidFill>
                <a:srgbClr val="7134B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16B5DA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F78C2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spPr>
              <a:solidFill>
                <a:srgbClr val="66AAF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7.5079753265672386E-2"/>
                  <c:y val="-0.10313184398462036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9855323034369683E-3"/>
                  <c:y val="2.686494023743274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71150425466674E-2"/>
                  <c:y val="9.6784368393134743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778632255025156E-2"/>
                  <c:y val="3.8913276883215039E-3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7.054110084065579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318584037651835E-2"/>
                  <c:y val="-3.7001978013617945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7346294226171106E-2"/>
                  <c:y val="-8.1328963035915636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7.1579606610037705E-2"/>
                      <c:h val="4.8964204955479068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4.9136048524353403E-2"/>
                  <c:y val="-0.10611719465299395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1591145830819295E-2"/>
                  <c:y val="-0.11832649697857579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1,5%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0.000%" sourceLinked="0"/>
              <c:spPr>
                <a:solidFill>
                  <a:schemeClr val="lt1"/>
                </a:solidFill>
                <a:ln w="12700" cap="flat" cmpd="sng" algn="ctr">
                  <a:solidFill>
                    <a:schemeClr val="accent1"/>
                  </a:solidFill>
                  <a:prstDash val="solid"/>
                </a:ln>
                <a:effectLst/>
              </c:spPr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9.6382829190684763E-2"/>
                  <c:y val="-3.1508148690716012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Образование              </c:v>
                </c:pt>
                <c:pt idx="1">
                  <c:v>Соцполитика        </c:v>
                </c:pt>
                <c:pt idx="2">
                  <c:v>жилищно- коммунальное хозяйство</c:v>
                </c:pt>
                <c:pt idx="3">
                  <c:v>Национальная экономика                    </c:v>
                </c:pt>
                <c:pt idx="4">
                  <c:v>Общегосударственные вопросы          </c:v>
                </c:pt>
                <c:pt idx="5">
                  <c:v>Средства массовой информаци </c:v>
                </c:pt>
                <c:pt idx="6">
                  <c:v>Культура                             </c:v>
                </c:pt>
                <c:pt idx="7">
                  <c:v>Физическая культура  и спорт                    </c:v>
                </c:pt>
                <c:pt idx="8">
                  <c:v>Обслуживание муниципального долга  </c:v>
                </c:pt>
                <c:pt idx="9">
                  <c:v>МБТ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193586</c:v>
                </c:pt>
                <c:pt idx="1">
                  <c:v>5149.1000000000004</c:v>
                </c:pt>
                <c:pt idx="2">
                  <c:v>53.8</c:v>
                </c:pt>
                <c:pt idx="3">
                  <c:v>9520.9</c:v>
                </c:pt>
                <c:pt idx="4">
                  <c:v>33427.300000000003</c:v>
                </c:pt>
                <c:pt idx="5">
                  <c:v>175</c:v>
                </c:pt>
                <c:pt idx="6">
                  <c:v>33491</c:v>
                </c:pt>
                <c:pt idx="7">
                  <c:v>150</c:v>
                </c:pt>
                <c:pt idx="8">
                  <c:v>20</c:v>
                </c:pt>
                <c:pt idx="9">
                  <c:v>14779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764658214722"/>
          <c:y val="4.1766522154224862E-2"/>
          <c:w val="0.20593993403894506"/>
          <c:h val="0.9056053622902299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20"/>
      <c:perspective val="30"/>
    </c:view3D>
    <c:plotArea>
      <c:layout>
        <c:manualLayout>
          <c:layoutTarget val="inner"/>
          <c:xMode val="edge"/>
          <c:yMode val="edge"/>
          <c:x val="0.16503608923884511"/>
          <c:y val="1.2426911840666779E-3"/>
          <c:w val="0.66568066491688638"/>
          <c:h val="0.985424012811162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Расходы на выплату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c:v>
                </c:pt>
                <c:pt idx="1">
                  <c:v>Иные закупки товаров, работ и услуг  для обеспечения государственных (муниципальных) нужд</c:v>
                </c:pt>
                <c:pt idx="2">
                  <c:v>Предоставление субсидий бюджетным, автономным учреждениям и иным некоммерческим организациям</c:v>
                </c:pt>
                <c:pt idx="3">
                  <c:v>Социальное обеспечение и иные выплаты населению</c:v>
                </c:pt>
                <c:pt idx="4">
                  <c:v>Межбюджетные трансферты</c:v>
                </c:pt>
                <c:pt idx="5">
                  <c:v>Иные бюджетные ассигнования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0.10700000000000003</c:v>
                </c:pt>
                <c:pt idx="1">
                  <c:v>4.2000000000000016E-2</c:v>
                </c:pt>
                <c:pt idx="2">
                  <c:v>0.82299999999999995</c:v>
                </c:pt>
                <c:pt idx="3">
                  <c:v>1.9000000000000006E-2</c:v>
                </c:pt>
                <c:pt idx="4">
                  <c:v>8.0000000000000054E-3</c:v>
                </c:pt>
                <c:pt idx="5">
                  <c:v>1.0000000000000005E-3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63548250218722657"/>
          <c:w val="0.93829308836395453"/>
          <c:h val="0.30236628754739048"/>
        </c:manualLayout>
      </c:layout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031747594050741"/>
          <c:y val="0.18706372120151638"/>
          <c:w val="0.86646828521434816"/>
          <c:h val="0.5849587343248768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получение кредитов</c:v>
                </c:pt>
              </c:strCache>
            </c:strRef>
          </c:tx>
          <c:dLbls>
            <c:dLbl>
              <c:idx val="0"/>
              <c:layout>
                <c:manualLayout>
                  <c:x val="7.053180177276336E-3"/>
                  <c:y val="-5.1607775590551075E-2"/>
                </c:manualLayout>
              </c:layout>
              <c:showVal val="1"/>
            </c:dLbl>
            <c:dLbl>
              <c:idx val="1"/>
              <c:layout>
                <c:manualLayout>
                  <c:x val="6.3766404199475206E-3"/>
                  <c:y val="2.0959463400408284E-3"/>
                </c:manualLayout>
              </c:layout>
              <c:showVal val="1"/>
            </c:dLbl>
            <c:dLbl>
              <c:idx val="2"/>
              <c:layout>
                <c:manualLayout>
                  <c:x val="-1.3888888888888966E-2"/>
                  <c:y val="-1.8518518518518545E-3"/>
                </c:manualLayout>
              </c:layout>
              <c:showVal val="1"/>
            </c:dLbl>
            <c:dLbl>
              <c:idx val="3"/>
              <c:layout>
                <c:manualLayout>
                  <c:x val="-1.8055555555555561E-2"/>
                  <c:y val="-7.4074074074073452E-3"/>
                </c:manualLayout>
              </c:layout>
              <c:showVal val="1"/>
            </c:dLbl>
            <c:dLbl>
              <c:idx val="4"/>
              <c:layout>
                <c:manualLayout>
                  <c:x val="4.1666666666666683E-3"/>
                  <c:y val="-7.4074074074074094E-3"/>
                </c:manualLayout>
              </c:layout>
              <c:showVal val="1"/>
            </c:dLbl>
            <c:showVal val="1"/>
          </c:dLbls>
          <c:cat>
            <c:strRef>
              <c:f>Sheet1!$B$1:$F$1</c:f>
              <c:strCache>
                <c:ptCount val="5"/>
                <c:pt idx="0">
                  <c:v>2016 год (отчет)</c:v>
                </c:pt>
                <c:pt idx="1">
                  <c:v>2017 год (прогноз)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8370</c:v>
                </c:pt>
                <c:pt idx="1">
                  <c:v>0</c:v>
                </c:pt>
                <c:pt idx="2">
                  <c:v>2494.1</c:v>
                </c:pt>
                <c:pt idx="3">
                  <c:v>2400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погашение кредитов</c:v>
                </c:pt>
              </c:strCache>
            </c:strRef>
          </c:tx>
          <c:dLbls>
            <c:dLbl>
              <c:idx val="0"/>
              <c:layout>
                <c:manualLayout>
                  <c:x val="2.4055227471566087E-2"/>
                  <c:y val="-1.4856372120151578E-2"/>
                </c:manualLayout>
              </c:layout>
              <c:showVal val="1"/>
            </c:dLbl>
            <c:dLbl>
              <c:idx val="1"/>
              <c:layout>
                <c:manualLayout>
                  <c:x val="-1.0351487314085707E-2"/>
                  <c:y val="-1.1365850102070581E-2"/>
                </c:manualLayout>
              </c:layout>
              <c:showVal val="1"/>
            </c:dLbl>
            <c:dLbl>
              <c:idx val="3"/>
              <c:layout>
                <c:manualLayout>
                  <c:x val="5.5555555555555558E-3"/>
                  <c:y val="-1.6666666666666691E-2"/>
                </c:manualLayout>
              </c:layout>
              <c:showVal val="1"/>
            </c:dLbl>
            <c:dLbl>
              <c:idx val="4"/>
              <c:layout>
                <c:manualLayout>
                  <c:x val="-1.0185067526416052E-16"/>
                  <c:y val="-7.4074074074074094E-3"/>
                </c:manualLayout>
              </c:layout>
              <c:showVal val="1"/>
            </c:dLbl>
            <c:showVal val="1"/>
          </c:dLbls>
          <c:cat>
            <c:strRef>
              <c:f>Sheet1!$B$1:$F$1</c:f>
              <c:strCache>
                <c:ptCount val="5"/>
                <c:pt idx="0">
                  <c:v>2016 год (отчет)</c:v>
                </c:pt>
                <c:pt idx="1">
                  <c:v>2017 год (прогноз)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-4630</c:v>
                </c:pt>
                <c:pt idx="1">
                  <c:v>-1300</c:v>
                </c:pt>
                <c:pt idx="2">
                  <c:v>-11000</c:v>
                </c:pt>
                <c:pt idx="3">
                  <c:v>-4000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изменение остатков</c:v>
                </c:pt>
              </c:strCache>
            </c:strRef>
          </c:tx>
          <c:dLbls>
            <c:dLbl>
              <c:idx val="0"/>
              <c:layout>
                <c:manualLayout>
                  <c:x val="3.333333333333334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6.9444444444444527E-3"/>
                  <c:y val="-1.6666666666666691E-2"/>
                </c:manualLayout>
              </c:layout>
              <c:showVal val="1"/>
            </c:dLbl>
            <c:dLbl>
              <c:idx val="3"/>
              <c:layout>
                <c:manualLayout>
                  <c:x val="1.1111111111111125E-2"/>
                  <c:y val="-7.4074074074074094E-3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7.4074074074074094E-3"/>
                </c:manualLayout>
              </c:layout>
              <c:showVal val="1"/>
            </c:dLbl>
            <c:showVal val="1"/>
          </c:dLbls>
          <c:cat>
            <c:strRef>
              <c:f>Sheet1!$B$1:$F$1</c:f>
              <c:strCache>
                <c:ptCount val="5"/>
                <c:pt idx="0">
                  <c:v>2016 год (отчет)</c:v>
                </c:pt>
                <c:pt idx="1">
                  <c:v>2017 год (прогноз)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-3165.5</c:v>
                </c:pt>
                <c:pt idx="1">
                  <c:v>4428.3</c:v>
                </c:pt>
              </c:numCache>
            </c:numRef>
          </c:val>
        </c:ser>
        <c:gapDepth val="0"/>
        <c:shape val="box"/>
        <c:axId val="117102464"/>
        <c:axId val="117121408"/>
        <c:axId val="0"/>
      </c:bar3DChart>
      <c:catAx>
        <c:axId val="117102464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117121408"/>
        <c:crosses val="autoZero"/>
        <c:auto val="1"/>
        <c:lblAlgn val="ctr"/>
        <c:lblOffset val="100"/>
        <c:tickLblSkip val="1"/>
        <c:tickMarkSkip val="1"/>
      </c:catAx>
      <c:valAx>
        <c:axId val="117121408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17102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2301509186351703E-2"/>
          <c:y val="0.87549970836978841"/>
          <c:w val="0.86672572178477791"/>
          <c:h val="0.10419553805774279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0.62821</cdr:y>
    </cdr:from>
    <cdr:to>
      <cdr:x>0.49152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3500488"/>
          <a:ext cx="4318909" cy="207167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2">
              <a:lumMod val="50000"/>
            </a:schemeClr>
          </a:solidFill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E23C8C-88DC-4A14-B5FA-72789C632480}" type="datetimeFigureOut">
              <a:rPr lang="ru-RU"/>
              <a:pPr>
                <a:defRPr/>
              </a:pPr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DF48EA-73A7-4112-BCE7-DA1C9074C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F48EA-73A7-4112-BCE7-DA1C9074CB1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F48EA-73A7-4112-BCE7-DA1C9074CB1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F48EA-73A7-4112-BCE7-DA1C9074CB1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F48EA-73A7-4112-BCE7-DA1C9074CB1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F48EA-73A7-4112-BCE7-DA1C9074CB1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F48EA-73A7-4112-BCE7-DA1C9074CB1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428A5-60B1-4171-8F7B-77661B5AA520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428A5-60B1-4171-8F7B-77661B5AA520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428A5-60B1-4171-8F7B-77661B5AA520}" type="slidenum">
              <a:rPr lang="ru-RU" smtClean="0"/>
              <a:pPr/>
              <a:t>46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ED009F-694D-4591-86B9-743EC47D3B52}" type="datetimeFigureOut">
              <a:rPr lang="ru-RU" smtClean="0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8412F-BCF3-4966-B6BF-9875F1509F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44A79-000A-40ED-A25B-B0C41FDEE61B}" type="datetimeFigureOut">
              <a:rPr lang="ru-RU" smtClean="0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A29D2-AF93-40B1-ACE1-C08C3F27D5C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6CB38-5B8F-4193-8D14-8E161B65E58A}" type="datetimeFigureOut">
              <a:rPr lang="ru-RU" smtClean="0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22E7A-C2EF-4EF7-903D-01D9D2180B1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DFE58-3838-4211-9D6D-83FB1C701565}" type="datetimeFigureOut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65A34-7029-496C-BE94-33A7A5D8D2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06E9-3187-43F5-B563-CFDFC51CBD04}" type="datetimeFigureOut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F33C8-EABE-4C1E-BD42-4A9FED0717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5372-5200-46B3-8AFA-8375A16FACB4}" type="datetimeFigureOut">
              <a:rPr lang="ru-RU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F0874-8626-4424-955F-0376C24C3D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35B49E-4DD8-49AB-84B7-C12BE4098F94}" type="datetimeFigureOut">
              <a:rPr lang="ru-RU" smtClean="0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F59EC-A7CB-4B1E-84B9-D232511B4A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83DBA-5613-4F24-8B44-D1E1E7726D37}" type="datetimeFigureOut">
              <a:rPr lang="ru-RU" smtClean="0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A0D07-74E6-43AA-8049-98E5193A57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761C3-FC5C-48BA-B1F7-0953EBA90031}" type="datetimeFigureOut">
              <a:rPr lang="ru-RU" smtClean="0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592A6-FE97-4A7B-B606-77FDD747F4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4C4C4-9AB7-416B-BE33-9E75048E13BE}" type="datetimeFigureOut">
              <a:rPr lang="ru-RU" smtClean="0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2C036-F2EB-4C03-AF92-843DBA82FB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57F47A-39EB-45B4-9F43-FF6402768801}" type="datetimeFigureOut">
              <a:rPr lang="ru-RU" smtClean="0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1B281-5B8D-46BD-81F0-4F2B8E1672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14453-60DE-49E5-A822-ABCCC40280BA}" type="datetimeFigureOut">
              <a:rPr lang="ru-RU" smtClean="0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CA7FF-5815-4A15-954D-130A244A268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24A4C-20EE-40DC-A44D-5E8594923009}" type="datetimeFigureOut">
              <a:rPr lang="ru-RU" smtClean="0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CE662-FEA5-4854-8833-FA9888308F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753576-E363-4932-A1AD-83FF5F966049}" type="datetimeFigureOut">
              <a:rPr lang="ru-RU" smtClean="0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20D9-4924-4374-BA82-154D8BD35ED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55D77B-C05E-4CE3-8832-00CD2873C1A2}" type="datetimeFigureOut">
              <a:rPr lang="ru-RU" smtClean="0"/>
              <a:pPr>
                <a:defRPr/>
              </a:pPr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8AAFC9-D454-4844-B50B-CC0723D5B6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fo27fedor@mail.ru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4525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Бюджет для граждан  </a:t>
            </a:r>
          </a:p>
        </p:txBody>
      </p:sp>
      <p:sp>
        <p:nvSpPr>
          <p:cNvPr id="8194" name="Скругленный прямоугольник 37918"/>
          <p:cNvSpPr>
            <a:spLocks noChangeArrowheads="1"/>
          </p:cNvSpPr>
          <p:nvPr/>
        </p:nvSpPr>
        <p:spPr bwMode="auto">
          <a:xfrm>
            <a:off x="642910" y="3500438"/>
            <a:ext cx="7858180" cy="107157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к 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 проекту бюджета 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Федоровского муниципального района на 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2018  год и на плановый период 2019 и 2020 годов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4" name="Рисунок 1" descr="http://im0-tub-ru.yandex.net/i?id=161086281-3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714884"/>
            <a:ext cx="36433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179512" y="357167"/>
          <a:ext cx="8873740" cy="5819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802"/>
                <a:gridCol w="937510"/>
                <a:gridCol w="1134192"/>
                <a:gridCol w="892752"/>
                <a:gridCol w="928694"/>
                <a:gridCol w="980790"/>
              </a:tblGrid>
              <a:tr h="13935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доходного  источника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667116"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8837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 находящегося в государственной и муниципальной собственности 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2 318,0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3 112,8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3 162,6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3 212,6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3 262,6</a:t>
                      </a:r>
                    </a:p>
                  </a:txBody>
                  <a:tcPr marL="9525" marR="9525" marT="9525" marB="0" anchor="b"/>
                </a:tc>
              </a:tr>
              <a:tr h="57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415,4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1 177,0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816,8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816,8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816,8</a:t>
                      </a:r>
                    </a:p>
                  </a:txBody>
                  <a:tcPr marL="9525" marR="9525" marT="9525" marB="0" anchor="b"/>
                </a:tc>
              </a:tr>
              <a:tr h="57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Прочие доходы от компенсации затрат бюджетов муниципальных районов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421,8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57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11 512,4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4 924,7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2 800,0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9525" marR="9525" marT="9525" marB="0" anchor="b"/>
                </a:tc>
              </a:tr>
              <a:tr h="29186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1 003,8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2 121,4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1 356,4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954,0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954,0</a:t>
                      </a:r>
                    </a:p>
                  </a:txBody>
                  <a:tcPr marL="9525" marR="9525" marT="9525" marB="0" anchor="b"/>
                </a:tc>
              </a:tr>
              <a:tr h="29186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поступления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72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247 770,9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279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381,1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235 504,5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212 983,1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220 758,3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50017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Структура доходов районного бюджета на 2018 год</a:t>
            </a: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263" y="285728"/>
          <a:ext cx="9075737" cy="6378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на 2018 год 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357158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Динамика поступления доходов в бюджет района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Безвозмездные поступления в районный бюджет                       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(тыс.руб.)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               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Тыс.руб.)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         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107504" y="980728"/>
          <a:ext cx="9036497" cy="6263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152128"/>
                <a:gridCol w="1080120"/>
                <a:gridCol w="1088758"/>
                <a:gridCol w="1058972"/>
                <a:gridCol w="1200135"/>
              </a:tblGrid>
              <a:tr h="33646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26801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6423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Безвозмездные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поступления, в т.ч.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247 770,9</a:t>
                      </a: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279 381,0</a:t>
                      </a: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235 504,5</a:t>
                      </a: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212 983,1</a:t>
                      </a: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220 758,3</a:t>
                      </a:r>
                    </a:p>
                  </a:txBody>
                  <a:tcPr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187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Дотация на выравнивание бюджетной обеспеченности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52 135,4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67 377,4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69 220,0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57 901,2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60 111,8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931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Дотация на поддержку мер по обеспечению сбалансированности бюджетов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30 688,5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364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Субсидии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1 431,3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32 031,9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15 799,0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364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Субвенции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160 780,1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155 652,6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149 047,4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153 643,8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159 208,4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931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Межбюджетные трансферты, передаваемые бюджетам  муниципальных районов</a:t>
                      </a: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1 794,7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17 540,2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438,1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450,7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459,4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931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Возврат остатков субсидий, субвенций и иных межбюджетных трансфертов , имеющих целевое назначение , пошлых лет из бюджета муниципального района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-91,6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-14,1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0,0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/>
          <p:cNvSpPr txBox="1"/>
          <p:nvPr/>
        </p:nvSpPr>
        <p:spPr>
          <a:xfrm>
            <a:off x="533400" y="152400"/>
            <a:ext cx="7881938" cy="1418337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1384300" algn="l"/>
              </a:tabLst>
              <a:defRPr/>
            </a:pPr>
            <a:r>
              <a:rPr lang="en-US" altLang="zh-CN" dirty="0">
                <a:latin typeface="+mn-lt"/>
              </a:rPr>
              <a:t>	</a:t>
            </a:r>
            <a:r>
              <a:rPr lang="en-US" altLang="zh-CN" sz="2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безвозмездных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поступлений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1384300" algn="l"/>
              </a:tabLst>
              <a:defRPr/>
            </a:pP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zh-CN" sz="2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районного</a:t>
            </a:r>
            <a:r>
              <a:rPr lang="en-US" altLang="zh-CN" sz="2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zh-CN" sz="2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2018 год</a:t>
            </a:r>
            <a:r>
              <a:rPr lang="en-US" altLang="zh-CN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zh-CN" sz="2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1384300" algn="l"/>
              </a:tabLst>
              <a:defRPr/>
            </a:pPr>
            <a:r>
              <a:rPr lang="ru-RU" altLang="zh-CN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altLang="zh-CN" sz="2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tabLst>
                <a:tab pos="292100" algn="l"/>
                <a:tab pos="1384300" algn="l"/>
              </a:tabLst>
              <a:defRPr/>
            </a:pPr>
            <a:endParaRPr lang="en-US" altLang="zh-CN" sz="2400" b="1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450850" y="1130300"/>
            <a:ext cx="8686800" cy="1097736"/>
          </a:xfrm>
          <a:prstGeom prst="rect">
            <a:avLst/>
          </a:prstGeom>
          <a:noFill/>
        </p:spPr>
        <p:txBody>
          <a:bodyPr lIns="0" tIns="0" r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tabLst>
                <a:tab pos="50800" algn="l"/>
                <a:tab pos="114300" algn="l"/>
                <a:tab pos="127000" algn="l"/>
                <a:tab pos="342900" algn="l"/>
                <a:tab pos="419100" algn="l"/>
              </a:tabLst>
              <a:defRPr/>
            </a:pPr>
            <a:r>
              <a:rPr lang="en-US" altLang="zh-C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	</a:t>
            </a:r>
            <a:r>
              <a:rPr lang="en-US" altLang="zh-C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zh-CN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altLang="zh-CN" sz="2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lang="en-US" altLang="zh-CN" sz="2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zh-CN" sz="28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235 504,5 </a:t>
            </a:r>
            <a:r>
              <a:rPr lang="ru-RU" altLang="zh-CN" sz="2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en-US" altLang="zh-CN" sz="28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tabLst>
                <a:tab pos="50800" algn="l"/>
                <a:tab pos="114300" algn="l"/>
                <a:tab pos="127000" algn="l"/>
                <a:tab pos="342900" algn="l"/>
                <a:tab pos="419100" algn="l"/>
              </a:tabLst>
              <a:defRPr/>
            </a:pPr>
            <a:r>
              <a:rPr lang="en-US" altLang="zh-CN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				</a:t>
            </a:r>
            <a:endParaRPr lang="en-US" altLang="zh-CN" sz="1403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18" charset="0"/>
              <a:cs typeface="Calibri" pitchFamily="18" charset="0"/>
            </a:endParaRPr>
          </a:p>
        </p:txBody>
      </p:sp>
      <p:graphicFrame>
        <p:nvGraphicFramePr>
          <p:cNvPr id="5" name="Диаграмма 17"/>
          <p:cNvGraphicFramePr>
            <a:graphicFrameLocks/>
          </p:cNvGraphicFramePr>
          <p:nvPr/>
        </p:nvGraphicFramePr>
        <p:xfrm>
          <a:off x="0" y="1571612"/>
          <a:ext cx="9413875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Arial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Динамика  безвозмездных поступлений в районный бюджет 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85720" y="1285860"/>
          <a:ext cx="8643998" cy="538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Основные мероприятия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по мобилизации доходов бюджета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096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071688"/>
            <a:ext cx="290671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Овальная выноска 37894"/>
          <p:cNvSpPr>
            <a:spLocks noChangeArrowheads="1"/>
          </p:cNvSpPr>
          <p:nvPr/>
        </p:nvSpPr>
        <p:spPr bwMode="auto">
          <a:xfrm>
            <a:off x="0" y="1285875"/>
            <a:ext cx="3378200" cy="1522413"/>
          </a:xfrm>
          <a:prstGeom prst="wedgeEllipseCallout">
            <a:avLst>
              <a:gd name="adj1" fmla="val 59648"/>
              <a:gd name="adj2" fmla="val 77958"/>
            </a:avLst>
          </a:prstGeom>
          <a:solidFill>
            <a:srgbClr val="FFFF00"/>
          </a:soli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Работа с организациями, выплачивающими заработную плату работникам ниже прожиточного минимума и использующими «конвертные» </a:t>
            </a:r>
            <a:r>
              <a:rPr lang="ru-RU" sz="11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зарплатные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схемы </a:t>
            </a:r>
          </a:p>
          <a:p>
            <a:pPr algn="ctr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096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4429125"/>
            <a:ext cx="885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Овальная выноска 37902"/>
          <p:cNvSpPr>
            <a:spLocks noChangeArrowheads="1"/>
          </p:cNvSpPr>
          <p:nvPr/>
        </p:nvSpPr>
        <p:spPr bwMode="auto">
          <a:xfrm>
            <a:off x="5143500" y="4714875"/>
            <a:ext cx="3616325" cy="1679575"/>
          </a:xfrm>
          <a:prstGeom prst="wedgeEllipseCallout">
            <a:avLst>
              <a:gd name="adj1" fmla="val -53491"/>
              <a:gd name="adj2" fmla="val -64574"/>
            </a:avLst>
          </a:prstGeom>
          <a:solidFill>
            <a:srgbClr val="FFFF00"/>
          </a:soli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indent="450850" algn="just">
              <a:defRPr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Организация работы по информированию граждан о сроках уплаты налогов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indent="450850" eaLnBrk="0" hangingPunct="0">
              <a:defRPr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68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69" name="Rectangle 10"/>
          <p:cNvSpPr>
            <a:spLocks noChangeArrowheads="1"/>
          </p:cNvSpPr>
          <p:nvPr/>
        </p:nvSpPr>
        <p:spPr bwMode="auto">
          <a:xfrm>
            <a:off x="0" y="156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3" name="Овальная выноска 37897"/>
          <p:cNvSpPr>
            <a:spLocks noChangeArrowheads="1"/>
          </p:cNvSpPr>
          <p:nvPr/>
        </p:nvSpPr>
        <p:spPr bwMode="auto">
          <a:xfrm>
            <a:off x="5214938" y="1643063"/>
            <a:ext cx="3463925" cy="2252662"/>
          </a:xfrm>
          <a:prstGeom prst="wedgeEllipseCallout">
            <a:avLst>
              <a:gd name="adj1" fmla="val -70560"/>
              <a:gd name="adj2" fmla="val 30287"/>
            </a:avLst>
          </a:prstGeom>
          <a:solidFill>
            <a:srgbClr val="FFFF00"/>
          </a:soli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Работа с администраторами доходов районного бюджета,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</a:t>
            </a:r>
            <a:r>
              <a:rPr lang="ru-RU" sz="11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администрируемым</a:t>
            </a: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платежам</a:t>
            </a:r>
          </a:p>
          <a:p>
            <a:pPr algn="ctr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54284" name="Овальная выноска 37898"/>
          <p:cNvSpPr>
            <a:spLocks noChangeArrowheads="1"/>
          </p:cNvSpPr>
          <p:nvPr/>
        </p:nvSpPr>
        <p:spPr bwMode="auto">
          <a:xfrm>
            <a:off x="1785938" y="5357813"/>
            <a:ext cx="2987675" cy="1092200"/>
          </a:xfrm>
          <a:prstGeom prst="wedgeEllipseCallout">
            <a:avLst>
              <a:gd name="adj1" fmla="val 15301"/>
              <a:gd name="adj2" fmla="val -141273"/>
            </a:avLst>
          </a:prstGeom>
          <a:solidFill>
            <a:srgbClr val="FFFF00"/>
          </a:soli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Проведение мероприятий, направленных на снижение недоимки по налоговым платежам</a:t>
            </a:r>
          </a:p>
          <a:p>
            <a:pPr algn="ctr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54285" name="Овальная выноска 37895"/>
          <p:cNvSpPr>
            <a:spLocks noChangeArrowheads="1"/>
          </p:cNvSpPr>
          <p:nvPr/>
        </p:nvSpPr>
        <p:spPr bwMode="auto">
          <a:xfrm>
            <a:off x="214313" y="3143250"/>
            <a:ext cx="3355975" cy="2319338"/>
          </a:xfrm>
          <a:prstGeom prst="wedgeEllipseCallout">
            <a:avLst>
              <a:gd name="adj1" fmla="val 61713"/>
              <a:gd name="adj2" fmla="val -13412"/>
            </a:avLst>
          </a:prstGeom>
          <a:solidFill>
            <a:srgbClr val="FFFF00"/>
          </a:solidFill>
          <a:ln w="9525" algn="ctr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Работа муниципальной межведомственной комиссии по работе с владельцами вновь возведенных (реконструированных) строений, помещений и сооружений, уклоняющимися от регистрации принадлежащего им недвижимого имущества.</a:t>
            </a:r>
          </a:p>
          <a:p>
            <a:pPr algn="ctr">
              <a:defRPr/>
            </a:pP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marR="45720" lvl="0">
              <a:spcBef>
                <a:spcPct val="20000"/>
              </a:spcBef>
              <a:defRPr/>
            </a:pP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отношения муниципального района 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2018 году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85720" y="1285860"/>
            <a:ext cx="8429684" cy="4883153"/>
          </a:xfrm>
        </p:spPr>
      </p:sp>
      <p:sp>
        <p:nvSpPr>
          <p:cNvPr id="4" name="Прямоугольник 3"/>
          <p:cNvSpPr/>
          <p:nvPr/>
        </p:nvSpPr>
        <p:spPr>
          <a:xfrm>
            <a:off x="428596" y="1428736"/>
            <a:ext cx="2000264" cy="49292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района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(межбюджетные трансферты, предаваемые из бюджета района)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500298" y="1142984"/>
            <a:ext cx="3962720" cy="1224136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Дотация на выравнивание бюджетной обеспеченности  за счет средств районного бюджета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600,0 т.р.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500298" y="2071678"/>
            <a:ext cx="4000528" cy="1285884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Дотация на выравнивание бюджетной обеспеченности за счет областного бюджета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877,9 тыс.руб.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500298" y="3214686"/>
            <a:ext cx="4071966" cy="1297854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МБТ на осуществление полномочий по решению вопросов местного значения в соответствии с заключенными соглашениями 650,0 тыс.руб.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2500298" y="4714884"/>
            <a:ext cx="4214842" cy="1285884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 из бюджетов поселений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438,1 тыс.руб.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00892" y="1357298"/>
            <a:ext cx="1728192" cy="48577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поселений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(межбюджетные трансферты, предаваемые из бюджетов поселений)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40755" cy="4286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Расходы районного бюджета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                                                                                               (тыс.руб. )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-71470" y="1571612"/>
          <a:ext cx="9215470" cy="6479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441"/>
                <a:gridCol w="1024132"/>
                <a:gridCol w="1080190"/>
                <a:gridCol w="1196416"/>
                <a:gridCol w="1367333"/>
                <a:gridCol w="1110958"/>
              </a:tblGrid>
              <a:tr h="14287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928694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319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31 157,8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35 142,5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33 427,3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32 059,5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34 495,4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9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172,8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1 521,8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1 432,3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1 366,0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1 490,0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19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15 730,0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12 252,2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6 995,8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6 722,2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7 175,8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19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19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5 059,9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4 957,0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4 318,5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4 100,0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4 590,0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19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19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19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10 176,8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16 345,5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20 660,7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19 851,3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21 219,6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299" y="1714488"/>
            <a:ext cx="853998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85214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1" y="214313"/>
          <a:ext cx="9143998" cy="6786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09"/>
                <a:gridCol w="1000132"/>
                <a:gridCol w="928694"/>
                <a:gridCol w="1000132"/>
                <a:gridCol w="1000132"/>
                <a:gridCol w="1000099"/>
              </a:tblGrid>
              <a:tr h="42860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57190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353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90,7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3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7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4 822,5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21 547,7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9 520,9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10 647,6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15 868,6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3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144,6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144,6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144,6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144,6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896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Водное хозяйство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1 615,9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7 800,0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27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1 186,1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13 445,1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8 962,3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10 089,0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15 324,0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278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1 379,1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158,0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414,0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414,0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3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53,8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53,8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53,8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3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7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9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234 637,2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219 871,2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193 586,0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194 208,4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202 477,6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52 858,0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50 990,3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44 545,3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44 028,7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46 285,4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171 315,4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140 555,0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131 148,0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134 469,8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138 441,9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33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13 898,2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6 908,0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5 834,3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6 385,0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1467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266,7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22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10 163,8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14 161,0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10 784,7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9 725,6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11 165,3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0" y="-1"/>
          <a:ext cx="9144032" cy="8613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48"/>
                <a:gridCol w="1071570"/>
                <a:gridCol w="857256"/>
                <a:gridCol w="1000132"/>
                <a:gridCol w="1071570"/>
                <a:gridCol w="857256"/>
              </a:tblGrid>
              <a:tr h="37842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7366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386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25 787,9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43 799,6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33 491,0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17 186,7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17 186,7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23 406,4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43 633,7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33 491,0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17 186,7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17 186,7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570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2 381,5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165,9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29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5 724,2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5 862,7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5 149,1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5 236,0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5 299,9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9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1 416,0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1 500,0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1 377,3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1 377,3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1 377,3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29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2 398,0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2 491,0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2 068,0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2 131,4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2 195,3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294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1 910,2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1 703,8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1 727,3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1 727,3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84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84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122,1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84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819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378,0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257,6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175,0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175,0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175,0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84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378,0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257,6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175,0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175,0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175,0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0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долга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7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56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3 621,2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4 930,8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1 477,9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1 513,3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1 537,7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56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1 404,7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1 438,6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1 477,9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1 513,3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1 537,7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07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2 216,5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3 492,2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8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306 406,8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879,6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277 051,0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261 233,8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277 244,7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на  2018 год по направлениям деятельности</a:t>
            </a:r>
            <a:endParaRPr lang="ru-RU" dirty="0">
              <a:solidFill>
                <a:schemeClr val="accent4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682239551"/>
              </p:ext>
            </p:extLst>
          </p:nvPr>
        </p:nvGraphicFramePr>
        <p:xfrm>
          <a:off x="457200" y="1600200"/>
          <a:ext cx="8543956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8586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Расходы районного бюджета по видам расходов 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                                                                                                  (тыс.руб.)                   </a:t>
            </a:r>
            <a:endParaRPr lang="ru-RU" sz="1800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0" y="1500174"/>
          <a:ext cx="9144001" cy="5914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58"/>
                <a:gridCol w="928694"/>
                <a:gridCol w="1357322"/>
                <a:gridCol w="1000132"/>
                <a:gridCol w="928694"/>
                <a:gridCol w="1000101"/>
              </a:tblGrid>
              <a:tr h="48281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88410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1486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на выплату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35647,6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40294,2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29619,6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28324,3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30659,4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63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Закупка товаров, работ и услуг для государственных (муниципальных ) нужд.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10051,6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18956,8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1701,3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2266,5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17877,7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56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ьное обеспечение и иные выплаты населению.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5682,2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5865,9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5199,2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5198,4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5261,2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56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4561,2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16077,8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2127,9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2163,3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2187,7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751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247879,9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249343,8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228033,3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212929,1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220919,0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94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Обслуживание государственного (муниципального)долга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76,9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5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ассигнования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2507,4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1286,0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5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306406,8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331879,6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277051,0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261233,8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277244,7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4176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Структура  расходов  районного бюджета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 видам  расходов в 2018 году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Расходы на выполнение социальных обязательств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0" y="1472184"/>
          <a:ext cx="9144000" cy="593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54"/>
                <a:gridCol w="1143008"/>
                <a:gridCol w="928694"/>
                <a:gridCol w="1071570"/>
                <a:gridCol w="1219103"/>
                <a:gridCol w="1424071"/>
              </a:tblGrid>
              <a:tr h="37084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Ежемесячные денежные выплаты на оплату коммунальных услуг медицинским и фармацевтическим работникам (пенсионерам в сельской местности)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511,4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326,0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296,5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государственных полномочий по предоставлению гражданам субсидий на оплату жилого помещения и коммунальных услуг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1819,6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2145,0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1761,5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1824,9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1888,8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Компенсация родительской платы за присмотр и уход за детьми в образовательных организациях, реализующих основную общеобразовательную программу дошкольного образования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1910,2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1918,9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1703,8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1727,3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1727,3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Остальные категории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1505,3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1560,6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1387,3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1387,3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1387,3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5746,5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5950,5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5149,1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5236,0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5299,9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Муниципальные программы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 Развитие сельского хозяйства и регулирование рынков сельскохозяйственной продукции, сырья и продовольствия в Федоровском районе» на 2013 -2020 годы</a:t>
            </a: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«Обеспечение жильем молодых семей» на 2016 -2020 годы</a:t>
            </a: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 Развитие образования на территории  Федоровского муниципального района на 2017 -2020 годы»</a:t>
            </a: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 Информационное общество на 2017-2019 годы»</a:t>
            </a: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 Развитие малого и среднего предпринимательства в Федоровском муниципальном районе  на 2017- 2019 годы»</a:t>
            </a:r>
          </a:p>
          <a:p>
            <a:pPr>
              <a:buFontTx/>
              <a:buChar char="-"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  Культура Федоровского района до 2020 года»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  МП « Комплексное развитие транспортной инфраструктуры на территории  Федоровского муниципального района на 2017-2020 годы»</a:t>
            </a:r>
            <a:endParaRPr lang="ru-RU" sz="20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11222"/>
          </a:xfrm>
          <a:ln w="762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hangingPunct="0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Сведения о  планируемых расходах районного бюджета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на реализацию муниципальных программ Федоровского района 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на 2018 год и на плановый период 2019 и 2020 годов  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(тыс.руб.)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47"/>
          <a:ext cx="9144003" cy="8371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370"/>
                <a:gridCol w="732878"/>
                <a:gridCol w="871287"/>
                <a:gridCol w="871287"/>
                <a:gridCol w="886296"/>
                <a:gridCol w="928885"/>
              </a:tblGrid>
              <a:tr h="38246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49477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62261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МП " Комплексное развитие транспортной инфраструктуры  на территории Федоровского муниципального района на 2017 -2025 годы"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4257,9 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50,0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7623,5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9096,0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0466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МП "Развитие малого и среднего предпринимательства в Федоровском районе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2017-2019  годы"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14,0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14,0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14,0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0310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МП " Информационное общество на 2017 -2019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гг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"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470,5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445,0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461,0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0466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МП "Развитие образования на территории Федоровского муниципального района на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2017-2020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гг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"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193719,9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180594,1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182801,2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189435,3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00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Подпрограмма « Развитие системы дошкольного образования»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47786,6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44545,3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44028,7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46285,4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0310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Подпрограмма « Развитие системы общего образования»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138534,4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131148,0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134469,8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138441,9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00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Подпрограмма «Развитие дополнительного образования»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7368,9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4900,8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4302,7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4708,0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80621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МП « Развитие сельского хозяйства и регулирование рынков сельскохозяйственной продукции, сырья и продовольствия в Федоровском районе» на 2013-2020 годы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60466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Подпрограмма «Техническая и технологическая модернизация, научно- инновационное развитие» на 2013-2020 годы.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4400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МП "Обеспечение жильем молодых семей "на 2016-2020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гг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1005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МП "Культура Федоровского района до 2020 года"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40397,2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35498,2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18718,3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18863,7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00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Подпрограмма « Система образования в сфере культуры и искусства»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2810,8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2007,2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1531,6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1677,0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4552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Подпрограмма «Библиотеки»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11196,4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11477,2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5765,0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5765,0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00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Подпрограмма «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Культурно-досуговые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учреждения»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26390,0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22013,8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11421,7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11421,7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Финансирование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муниципальной  программы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МП « Развитие образования на территории  Федоровского муниципального района на 2017 -2020 годы»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: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                                                                                                        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(тыс.руб.)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42844" y="1689711"/>
          <a:ext cx="8786874" cy="3739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  <a:gridCol w="785818"/>
                <a:gridCol w="1301873"/>
                <a:gridCol w="1045856"/>
                <a:gridCol w="1185304"/>
                <a:gridCol w="1324751"/>
              </a:tblGrid>
              <a:tr h="71007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подпрограмм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8685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96392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МП "Развитие образования на территории Федоровского муниципального района на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2017-2020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гг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"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193719,9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180594,1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182801,2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189435,3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8196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Подпрограмма « Развитие системы дошкольного образования»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47786,6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44545,3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44028,7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46285,4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8196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Подпрограмма « Развитие системы общего образования»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138534,4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131148,0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134469,8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138441,9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2294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Подпрограмма  «Развитие дополнительного образования»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7368,9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4900,8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4302,7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4708,0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86050" y="3071810"/>
            <a:ext cx="3447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5723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 Развитие образования на территории  Федоровского муниципального района на 2017 -2020 годы»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8115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000240"/>
            <a:ext cx="8643998" cy="48577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Цели программы :</a:t>
            </a:r>
          </a:p>
          <a:p>
            <a:pPr algn="ctr">
              <a:buFontTx/>
              <a:buChar char="-"/>
            </a:pPr>
            <a:r>
              <a:rPr lang="ru-RU" dirty="0" smtClean="0"/>
              <a:t>обеспечение государственных гарантий реализации прав на получение общедоступного и бесплатного дошкольного, начального общего , основного общего , среднего общего образования;</a:t>
            </a:r>
          </a:p>
          <a:p>
            <a:pPr algn="ctr">
              <a:buFontTx/>
              <a:buChar char="-"/>
            </a:pPr>
            <a:r>
              <a:rPr lang="ru-RU" dirty="0" smtClean="0"/>
              <a:t>- развитие системы  оценки качества образования и </a:t>
            </a:r>
            <a:r>
              <a:rPr lang="ru-RU" dirty="0" err="1" smtClean="0"/>
              <a:t>востребованности</a:t>
            </a:r>
            <a:r>
              <a:rPr lang="ru-RU" dirty="0" smtClean="0"/>
              <a:t> образовательных услуг;</a:t>
            </a:r>
          </a:p>
          <a:p>
            <a:pPr algn="ctr">
              <a:buFontTx/>
              <a:buChar char="-"/>
            </a:pPr>
            <a:r>
              <a:rPr lang="ru-RU" dirty="0" smtClean="0"/>
              <a:t>- обеспечение условий для личностной, социальной самореализации и профессионального самоопределения способных и талантливых детей и подростков;</a:t>
            </a:r>
          </a:p>
          <a:p>
            <a:pPr algn="ctr">
              <a:buFontTx/>
              <a:buChar char="-"/>
            </a:pPr>
            <a:r>
              <a:rPr lang="ru-RU" dirty="0" smtClean="0"/>
              <a:t>- обеспечение безопасности учащихся и работников общеобразовательных учреждений  во время </a:t>
            </a:r>
            <a:r>
              <a:rPr lang="ru-RU" dirty="0" err="1" smtClean="0"/>
              <a:t>учебно</a:t>
            </a:r>
            <a:r>
              <a:rPr lang="ru-RU" dirty="0" smtClean="0"/>
              <a:t> - воспитательного процесса;</a:t>
            </a:r>
          </a:p>
          <a:p>
            <a:pPr algn="ctr">
              <a:buFontTx/>
              <a:buChar char="-"/>
            </a:pPr>
            <a:r>
              <a:rPr lang="ru-RU" dirty="0" smtClean="0"/>
              <a:t>- организация отдыха детей и подростков в каникулярное время;</a:t>
            </a:r>
          </a:p>
          <a:p>
            <a:pPr algn="ctr">
              <a:buFontTx/>
              <a:buChar char="-"/>
            </a:pPr>
            <a:r>
              <a:rPr lang="ru-RU" dirty="0" smtClean="0"/>
              <a:t>- создание эффективной образовательной системы с действенной экономикой и управлением;</a:t>
            </a:r>
          </a:p>
          <a:p>
            <a:pPr algn="ctr">
              <a:buFontTx/>
              <a:buChar char="-"/>
            </a:pPr>
            <a:r>
              <a:rPr lang="ru-RU" dirty="0" smtClean="0"/>
              <a:t>- приведение пунктов проведению ГИА в соответствие с техническими требованиями;</a:t>
            </a:r>
          </a:p>
          <a:p>
            <a:pPr algn="ctr">
              <a:buFontTx/>
              <a:buChar char="-"/>
            </a:pPr>
            <a:r>
              <a:rPr lang="ru-RU" dirty="0" smtClean="0"/>
              <a:t>- увеличение доли выпускников,  подтвердивших  по результатам ГИА годовые  отметки.</a:t>
            </a:r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214" cy="170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43932" cy="5929354"/>
          </a:xfr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Уважаемые </a:t>
            </a:r>
            <a:r>
              <a:rPr lang="ru-RU" sz="2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жители </a:t>
            </a: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Федоровского района!</a:t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Проект решения  «О бюджете Федоровского муниципального района на 2018 год и на плановый период 2019 и 2020 годов» опубликован на сайте  администрации Федоровского муниципального района (</a:t>
            </a:r>
            <a:r>
              <a:rPr lang="ru-RU" sz="1800" i="1" dirty="0" err="1" smtClean="0">
                <a:solidFill>
                  <a:schemeClr val="accent1">
                    <a:lumMod val="75000"/>
                  </a:schemeClr>
                </a:solidFill>
              </a:rPr>
              <a:t>mokrous.fedrayon.ru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) 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Данная брошюра познакомит Вас с ключевыми положениями проекта основного финансового документа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района. 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ней в понятной форме представлена информация о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приоритетных направлениях бюджетной политики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района,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условиях формирования и параметрах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районного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бюджета, планируемых результатах использования бюджетных средств.</a:t>
            </a:r>
            <a:b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Важнейшими целями бюджетной политики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района остаются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исполнение принятых обязательств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, решение наиболее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значимых для жителей социальных вопросов в условиях ограниченных финансовых ресурсов, обеспечение стабильности бюджетной системы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района.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Надеемся, что каждый читатель найдет на страницах  брошюры полезную информацию, которая поможет сформировать правильное представление о проводимой в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районе бюджетной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политике.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Прогноз ожидаемых результатов программы Федоровского муниципального района « Развитие образования на территории Федоровского муниципального района  на 2017 -2020 годы»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285859"/>
          <a:ext cx="9144000" cy="6033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36"/>
                <a:gridCol w="4214842"/>
                <a:gridCol w="1214446"/>
                <a:gridCol w="1142976"/>
              </a:tblGrid>
              <a:tr h="123486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Цели и задачи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Перечень целевых показателей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значение на момент разработки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на момент окончания программы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9336">
                <a:tc rowSpan="3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гарантий получения доступного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качественного образования независимо от места проживания детей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охвата дошкольным образованием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63 %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2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охвата детей и подростков дополнительным образованием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2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 доли выпускников,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подтвердившим по результатам ГИА годовые отметки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79914"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безопасной здоровье сберегающей среды обучения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доли образовательных учреждений,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отвечающих современным требованиям к условиям осуществления образовательного процесса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2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обучающихся, получающих горячие питание, составит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97 %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077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успешной социализации детей и самореализации детей и подрост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доли школьников,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обучающихся по федеральным государственным образовательным стандартам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86,5 %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579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условий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социал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ьной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адаптпции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 с ограниченными возможностями здоровья  в процессе получения образования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доли образовательных учреждений,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которых созданы условия для инклюзивного образования детей инвалидов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329642" cy="107157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 Культура  Федоровского муниципального района до 2020 года»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714356"/>
            <a:ext cx="892971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Цели программы: Сохранение и развитие: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- образования  в сфере культуры   и искусства;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- библиотечной культурно - </a:t>
            </a:r>
            <a:r>
              <a:rPr lang="ru-RU" dirty="0" err="1" smtClean="0">
                <a:solidFill>
                  <a:schemeClr val="bg1"/>
                </a:solidFill>
              </a:rPr>
              <a:t>досуговой</a:t>
            </a:r>
            <a:r>
              <a:rPr lang="ru-RU" dirty="0" smtClean="0">
                <a:solidFill>
                  <a:schemeClr val="bg1"/>
                </a:solidFill>
              </a:rPr>
              <a:t>  деятельности учреждений  культуры;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- создание условий для расширения доступности услуг культуры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396583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03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929065"/>
          <a:ext cx="9144000" cy="3155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06"/>
                <a:gridCol w="857256"/>
                <a:gridCol w="1285884"/>
                <a:gridCol w="1071570"/>
                <a:gridCol w="1214446"/>
                <a:gridCol w="1071538"/>
              </a:tblGrid>
              <a:tr h="54311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подпрограмм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43114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2020год </a:t>
                      </a:r>
                    </a:p>
                    <a:p>
                      <a:endParaRPr lang="ru-RU" dirty="0"/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27109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МП "Культура Федоровского района до 2020 года"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40397,2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35498,2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18718,3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18863,7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5970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Подпрограмма « Система образования в сфере культуры и искусства»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2810,8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2007,2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1531,6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1677,0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5863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Подпрограмма «Библиотеки»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11196,4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11477,2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5765,0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5765,0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2761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Подпрограмма «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Культурно-досуговые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учреждения»</a:t>
                      </a:r>
                    </a:p>
                  </a:txBody>
                  <a:tcPr marL="68580" marR="6858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26390,0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22013,8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11421,7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11421,7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-1285916" y="3000372"/>
            <a:ext cx="155019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Финансирование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муниципальной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программы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2056" descr="http://saratov.gov.ru/upload/iblock/510/dsc_9486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414337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4176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Планируемые результаты: 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2" y="1214423"/>
          <a:ext cx="9001189" cy="5443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051"/>
                <a:gridCol w="908374"/>
                <a:gridCol w="1321270"/>
                <a:gridCol w="1403850"/>
                <a:gridCol w="1140824"/>
                <a:gridCol w="1088820"/>
              </a:tblGrid>
              <a:tr h="9286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Ед.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err="1" smtClean="0"/>
                        <a:t>изм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285752">
                <a:tc gridSpan="6">
                  <a:txBody>
                    <a:bodyPr/>
                    <a:lstStyle/>
                    <a:p>
                      <a:pPr marL="0" marR="14605" indent="-266700" algn="just" defTabSz="914400" rtl="0" eaLnBrk="1" fontAlgn="auto" latinLnBrk="0" hangingPunct="1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    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образования в сфере культуры и искусства»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3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3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3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3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35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2942">
                <a:tc>
                  <a:txBody>
                    <a:bodyPr/>
                    <a:lstStyle/>
                    <a:p>
                      <a:pPr marR="14605" indent="-266700" algn="just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Сохранение сети учреждений дополнительного образования сферы культуры и искусства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ед.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R="14605" indent="-266700" algn="just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Сохранение контингента учащихся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ед.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76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85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85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pPr marR="14605" indent="-266700" algn="just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                                                        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Библиотеки»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R="14605" indent="-266700" algn="just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Количество выданных экземпляров библиотечного фонда пользователям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экз.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293016</a:t>
                      </a:r>
                      <a:endParaRPr lang="ru-RU" sz="180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293026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293036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293046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R="14605" indent="-266700" algn="just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Численность библиотечного фонда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ед.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202208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202208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202208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202208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Подпрограмма «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Культурно -</a:t>
                      </a:r>
                      <a:r>
                        <a:rPr lang="ru-RU" sz="20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досуговые</a:t>
                      </a:r>
                      <a:r>
                        <a:rPr lang="ru-RU" sz="20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учреждения</a:t>
                      </a:r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R="14605" indent="-266700" algn="just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Доля мероприятий для детей до 14 лет включительно в общем числе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культурно-досуговых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мероприятий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34,0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34,1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34,2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34,3</a:t>
                      </a:r>
                      <a:endParaRPr lang="ru-RU" sz="160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R="14605" indent="-266700" algn="just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Рост численности участников клубных формирований по сравнению с предыдущим годом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605" indent="-266700" algn="ctr">
                        <a:lnSpc>
                          <a:spcPts val="161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чел.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2108</a:t>
                      </a:r>
                      <a:endParaRPr lang="ru-RU" sz="160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2113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2118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1460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2123</a:t>
                      </a:r>
                      <a:endParaRPr lang="ru-RU" sz="16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13188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Информационное общество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на 2017-2019 годы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Финансирование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муниципальной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000108"/>
            <a:ext cx="7858180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Цели программы :</a:t>
            </a:r>
          </a:p>
          <a:p>
            <a:pPr lvl="0"/>
            <a:r>
              <a:rPr lang="ru-RU" dirty="0" smtClean="0"/>
              <a:t>- получение гражданами и организациями преимуществ от применения информационных и телекоммуникационных технологий;</a:t>
            </a:r>
          </a:p>
          <a:p>
            <a:pPr lvl="0"/>
            <a:r>
              <a:rPr lang="ru-RU" dirty="0" smtClean="0"/>
              <a:t>-обеспечение информационной открытости органов государственной власти;</a:t>
            </a:r>
          </a:p>
          <a:p>
            <a:pPr lvl="0"/>
            <a:r>
              <a:rPr lang="ru-RU" dirty="0" smtClean="0"/>
              <a:t>-  повышение эффективности и оперативности  в информационном обмене  структурных подразделений</a:t>
            </a:r>
          </a:p>
          <a:p>
            <a:pPr lvl="0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3500438"/>
            <a:ext cx="4357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Финансирование 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муниципальной  программы: 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тыс.руб.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4366281"/>
          <a:ext cx="8715436" cy="1285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1071570"/>
                <a:gridCol w="1071570"/>
                <a:gridCol w="1285884"/>
                <a:gridCol w="1214446"/>
                <a:gridCol w="1071570"/>
              </a:tblGrid>
              <a:tr h="31482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программы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62405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46240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МП " Информационное общество на 2017 -2019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</a:rPr>
                        <a:t>гг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"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470,5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445,0</a:t>
                      </a: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461,0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Планируемые результаты: 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2" y="714355"/>
          <a:ext cx="8858278" cy="6038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552"/>
                <a:gridCol w="944213"/>
                <a:gridCol w="1163385"/>
                <a:gridCol w="1242880"/>
                <a:gridCol w="1416248"/>
              </a:tblGrid>
              <a:tr h="551299"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Ед.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измерения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Значение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показателей (индикаторов) по итогам реализации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276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2017 год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2018 год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2019 год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923852">
                <a:tc>
                  <a:txBody>
                    <a:bodyPr/>
                    <a:lstStyle/>
                    <a:p>
                      <a:pPr indent="2095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Доля муниципальных услуг, информация по которым размещена на портале государственных и муниципальных услуг, в общем числе предоставляемых услуг.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46850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Доля муниципальных услуг, по которым на портале муниципальных услуг обеспечен доступ для копирования и заполнения в электронном виде форм заявлений/иных документов, необходимых для их получения, в общем числе предоставляемых услуг в электронной форме.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286366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Доля муниципальных услуг, по которым на портале государственных и муниципальных услуг обеспечена возможность получения результатов их предоставления в электронном виде, в общем числе предоставляемых услуг в электронной форме.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735067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Уровень материально-технического оснащения рабочих мест администрации муниципального района.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indent="2095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Уровень удовлетворенности граждан района качеством и доступностью государственных и муниципальных услуг.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41763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700" b="1" dirty="0" smtClean="0">
                <a:solidFill>
                  <a:schemeClr val="tx2"/>
                </a:solidFill>
              </a:rPr>
              <a:t>М П «Развитие малого и среднего предпринимательства в Федоровском  муниципальном районе на 2017-2019 годы»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Финансирование 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муниципальной  программы: 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тыс.руб.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00108"/>
            <a:ext cx="8143932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Цели программы:</a:t>
            </a:r>
          </a:p>
          <a:p>
            <a:pPr algn="ctr">
              <a:buFontTx/>
              <a:buChar char="-"/>
            </a:pPr>
            <a:r>
              <a:rPr lang="ru-RU" dirty="0" smtClean="0"/>
              <a:t>создание благоприятных условий для развития субъектов малого и среднего предпринимательства на основе комплексной  и эффективной поддержки малого и среднего бизнеса на территории  района, финансовая поддержка приоритетных  направлений развития малого и среднего  предпринимательства;</a:t>
            </a:r>
          </a:p>
          <a:p>
            <a:pPr algn="ctr">
              <a:buFontTx/>
              <a:buChar char="-"/>
            </a:pPr>
            <a:r>
              <a:rPr lang="ru-RU" dirty="0" smtClean="0"/>
              <a:t>-  обеспечение условий  устойчивого развития и повышения конкурентно способности  малого и среднего предпринимательства на основе модернизации действующих  и создания новых производств;</a:t>
            </a:r>
          </a:p>
          <a:p>
            <a:pPr algn="ctr">
              <a:buFontTx/>
              <a:buChar char="-"/>
            </a:pPr>
            <a:r>
              <a:rPr lang="ru-RU" dirty="0" smtClean="0"/>
              <a:t>- стимулирование спроса на производимые ими товары (работы, услуги)</a:t>
            </a:r>
          </a:p>
          <a:p>
            <a:pPr algn="ctr">
              <a:buFontTx/>
              <a:buChar char="-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4000504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Финансирование 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муниципальной  программы: </a:t>
            </a:r>
          </a:p>
          <a:p>
            <a:pPr lvl="0"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тыс.руб.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" y="5357827"/>
          <a:ext cx="9143999" cy="1824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47"/>
                <a:gridCol w="785818"/>
                <a:gridCol w="1143008"/>
                <a:gridCol w="1071570"/>
                <a:gridCol w="928694"/>
                <a:gridCol w="928662"/>
              </a:tblGrid>
              <a:tr h="62103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программы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2203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80140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МП "Развитие малого и среднего предпринимательства в Федоровском районе до 2017-2019  годы"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14,0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14,0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14,0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4993" name="Рисунок 9454" descr="http://molprav64.ru/wp-content/uploads/2016/01/11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3143272" cy="1749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Планируемые результаты: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распространение положительного опыта работы субъектов малого предпринимательства, награждение  лучших предпринимателей района;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повышение конкурентоспособности местной продукции на территории области;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повышение престижа предпринимательской деятельности;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обеспечение занятости молодежи, безработных и других социально незащищенных групп населения посредством создания новых и развития действующих субъектов малого и среднего предпринимательства;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рост доходов и уровня социальной защищенности работников, занятых в предпринимательской сфере;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увеличение налоговых поступлений от субъектов малого и среднего предпринимательства района, применяющих специальные режимы налогообложения;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увеличение капитализации организаций и модернизация производственной базы субъектов малого и среднего предпринимательства путем привлечения инвестиционных ресурсов.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МП «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Комплексное развитие транспортной инфраструктуры на территории Федоровского муниципального района на 2017-2020 годы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1500174"/>
            <a:ext cx="4714908" cy="5000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Цели программы:</a:t>
            </a:r>
          </a:p>
          <a:p>
            <a:pPr algn="ctr"/>
            <a:r>
              <a:rPr lang="ru-RU" dirty="0" smtClean="0"/>
              <a:t>- развитие транспортной инфраструктуры на территории Федоровского муниципального района, сбалансированное и скоординированное с иными сферами жизни деятельности района;</a:t>
            </a:r>
          </a:p>
          <a:p>
            <a:pPr algn="ctr"/>
            <a:r>
              <a:rPr lang="ru-RU" dirty="0" smtClean="0"/>
              <a:t>- формирование условий для социально-экономического развития района;</a:t>
            </a:r>
          </a:p>
          <a:p>
            <a:pPr algn="ctr"/>
            <a:r>
              <a:rPr lang="ru-RU" dirty="0" smtClean="0"/>
              <a:t>- повышение безопасности, качества и эффективности транспортного обслуживания населения, юридических лиц и индивидуальных предпринимателей, осуществляющих экономическую деятельность на территории Федоровского муниципального района;</a:t>
            </a:r>
          </a:p>
          <a:p>
            <a:pPr algn="ctr"/>
            <a:r>
              <a:rPr lang="ru-RU" dirty="0" smtClean="0"/>
              <a:t>- снижение негативного воздействия транспортной инфраструктуры на окружающую среду.</a:t>
            </a:r>
          </a:p>
          <a:p>
            <a:pPr algn="ctr"/>
            <a:endParaRPr lang="ru-RU" dirty="0"/>
          </a:p>
        </p:txBody>
      </p:sp>
      <p:pic>
        <p:nvPicPr>
          <p:cNvPr id="92162" name="Рисунок 684" descr="http://saratov.gov.ru/upload/iblock/113/dsc_9563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21481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Финансирование муниципальной программы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(тыс.руб.)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420897"/>
          <a:ext cx="8786875" cy="2986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839"/>
                <a:gridCol w="1063203"/>
                <a:gridCol w="911317"/>
                <a:gridCol w="1711938"/>
                <a:gridCol w="1022013"/>
                <a:gridCol w="1192565"/>
              </a:tblGrid>
              <a:tr h="36502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программы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8581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год 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год</a:t>
                      </a:r>
                      <a:endParaRPr lang="ru-RU" dirty="0"/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73458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МП " Комплексное развитие транспортной инфраструктуры  на территории Федоровского муниципального района на 2017 -2025 годы"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4257,9 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7623,5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9096,0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271464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Планируемые результаты: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 концу 2020 года за счет реализации программных мероприятий предполагается  достижение  следующих результатов: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- ремонт автомобильных дорог общего пользования местного значения -45%;  сокращение доли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 пользования местного значения до 45 %;   сокращение доли ДТП, совершению которых сопутствовало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наличие неудовлетворительных дорожных условий, в общем количестве ДТП до 50%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143248"/>
            <a:ext cx="8401080" cy="371475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FontTx/>
              <a:buChar char="-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232466"/>
          <a:ext cx="9144000" cy="389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756"/>
                <a:gridCol w="669073"/>
                <a:gridCol w="1115122"/>
                <a:gridCol w="1263805"/>
                <a:gridCol w="1115122"/>
                <a:gridCol w="1115122"/>
              </a:tblGrid>
              <a:tr h="586582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показателей 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результативности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Ед.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/>
                          <a:ea typeface="Times New Roman"/>
                        </a:rPr>
                        <a:t>изм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27432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marL="27432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Ожидаемые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значения реализации целевых 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marL="27432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показателей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предусмотренные Программой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2017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год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2018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год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2019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год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2020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год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440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Дорожный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комплекс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903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Модернизация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развитие транспортной инфраструктуры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74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Повышение безопасности дорожного движения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18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Профилактика детского дорожно-транспортного травматизма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718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Внедрение спутниковых навигационных технологий на транспорте в районе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45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45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2"/>
                </a:solidFill>
              </a:rPr>
              <a:t>Особенности формирования проекта  районного бюджета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solidFill>
                  <a:schemeClr val="tx2"/>
                </a:solidFill>
              </a:rPr>
              <a:t>на 2018 год и на плановый период 2019 и 2020 годов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857364"/>
            <a:ext cx="7786742" cy="478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Замедление темпа  роста доходов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Высокий уровень муниципального внутреннего долга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Реализация указов Президента РФ о повышении заработной платы работникам бюджетной сферы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Ограничения установленные, соглашениями с Министерством финансов области</a:t>
            </a:r>
            <a:endParaRPr lang="ru-RU" sz="2800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МП «Развитие сельского хозяйства и регулирование рынков сельскохозяйственной продукции, сырья, продовольствия в Федоровском районе на 2013-2020 годы»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1643050"/>
            <a:ext cx="4143404" cy="4643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Цели программы:</a:t>
            </a:r>
          </a:p>
          <a:p>
            <a:pPr lvl="0" algn="ctr"/>
            <a:r>
              <a:rPr lang="ru-RU" dirty="0" smtClean="0"/>
              <a:t>-обеспечение роста объемов производства основных видов </a:t>
            </a:r>
          </a:p>
          <a:p>
            <a:pPr algn="ctr"/>
            <a:r>
              <a:rPr lang="ru-RU" dirty="0" smtClean="0"/>
              <a:t>продукции АПК района;</a:t>
            </a:r>
          </a:p>
          <a:p>
            <a:pPr algn="ctr">
              <a:buFontTx/>
              <a:buChar char="-"/>
            </a:pPr>
            <a:r>
              <a:rPr lang="ru-RU" dirty="0" smtClean="0"/>
              <a:t>обеспечение устойчивого социально-экономического развития сельских территорий и создание достойных условий жизни для населения;</a:t>
            </a:r>
          </a:p>
          <a:p>
            <a:pPr algn="ctr">
              <a:buFontTx/>
              <a:buChar char="-"/>
            </a:pPr>
            <a:r>
              <a:rPr lang="ru-RU" dirty="0" smtClean="0"/>
              <a:t>- повышение инвестиционной привлекательности  отраслей  агропромышленного комплекса  района, их позиционирование на районном и областном уровнях как эффективной , выгодной сферы деятельности</a:t>
            </a:r>
            <a:endParaRPr lang="ru-RU" dirty="0"/>
          </a:p>
        </p:txBody>
      </p:sp>
      <p:pic>
        <p:nvPicPr>
          <p:cNvPr id="99330" name="Рисунок 687" descr="http://saratov.gov.ru/upload/iblock/d73/dsc_8908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4000528" cy="2143140"/>
          </a:xfrm>
          <a:prstGeom prst="rect">
            <a:avLst/>
          </a:prstGeom>
          <a:noFill/>
        </p:spPr>
      </p:pic>
      <p:pic>
        <p:nvPicPr>
          <p:cNvPr id="99331" name="Рисунок 673" descr="C:\Users\PotapovaAY\Desktop\12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86190"/>
            <a:ext cx="3929089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35732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Финансирование муниципальной программы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(тыс.руб.)</a:t>
            </a:r>
            <a:endParaRPr lang="ru-RU" sz="1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19" y="857231"/>
          <a:ext cx="8644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3"/>
                <a:gridCol w="857256"/>
                <a:gridCol w="857256"/>
                <a:gridCol w="928694"/>
                <a:gridCol w="1000132"/>
                <a:gridCol w="785819"/>
              </a:tblGrid>
              <a:tr h="3060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программы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057349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год 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год</a:t>
                      </a:r>
                      <a:endParaRPr lang="ru-RU" dirty="0"/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111299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МП « Развитие сельского хозяйства и регулирование рынков сельскохозяйственной продукции, сырья и продовольствия в Федоровском районе» на 2013-2020 годы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2397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Подпрограмма «Техническая и технологическая модернизация, научно- инновационное развитие» на 2013-2020 годы.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86182" y="4429132"/>
            <a:ext cx="5000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Планируемые результаты: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повышение привлекательности отраслей АПК;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улучшение качества сельскохозяйственной продукции;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обеспечение населения района продуктами питания в полном объеме </a:t>
            </a:r>
          </a:p>
          <a:p>
            <a:pPr algn="ctr"/>
            <a:endParaRPr lang="ru-RU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0354" name="Рисунок 468" descr="http://saratov.gov.ru/upload/iblock/a71/dsc_9357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571984"/>
            <a:ext cx="300039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МП «Обеспечение жильем молодых семей» на 2016-2020 годы»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571612"/>
            <a:ext cx="4000528" cy="4000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Цели программы: </a:t>
            </a:r>
          </a:p>
          <a:p>
            <a:pPr algn="ctr"/>
            <a:r>
              <a:rPr lang="ru-RU" dirty="0" smtClean="0"/>
              <a:t>- государственная поддержка решений жилищной проблем молодых семей, признанных в установленном порядке нуждающимися в улучшении жилищных условий  </a:t>
            </a:r>
            <a:endParaRPr lang="ru-RU" dirty="0"/>
          </a:p>
        </p:txBody>
      </p:sp>
      <p:pic>
        <p:nvPicPr>
          <p:cNvPr id="101378" name="Рисунок 2070" descr="http://saratov.gov.ru/upload/iblock/05c/img_7366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357190" cy="2700341"/>
          </a:xfrm>
          <a:prstGeom prst="rect">
            <a:avLst/>
          </a:prstGeom>
          <a:noFill/>
        </p:spPr>
      </p:pic>
      <p:pic>
        <p:nvPicPr>
          <p:cNvPr id="101379" name="Рисунок 2048" descr="C:\Users\PotapovaAY\Desktop\dsc_3514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63" y="1571612"/>
            <a:ext cx="3973513" cy="4071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Финансирование муниципальной программы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(тыс.руб.)</a:t>
            </a:r>
            <a:endParaRPr lang="ru-RU" sz="1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1817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64"/>
                <a:gridCol w="985091"/>
                <a:gridCol w="1503992"/>
                <a:gridCol w="1278364"/>
                <a:gridCol w="1203166"/>
                <a:gridCol w="1173023"/>
              </a:tblGrid>
              <a:tr h="72027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программы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79861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27986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МП "Обеспечение жильем молодых семей "на 2016-2020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</a:rPr>
                        <a:t>гг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14810" y="4000504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Планируемые результаты: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 период реализации программы обеспечить жильем более 15 молодых семей</a:t>
            </a:r>
          </a:p>
        </p:txBody>
      </p:sp>
      <p:pic>
        <p:nvPicPr>
          <p:cNvPr id="102402" name="Рисунок 58" descr="C:\Users\PotapovaAY\Desktop\img_6811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786190"/>
            <a:ext cx="2797175" cy="243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  <a:ln w="762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Реализация социально – значимых проектов   на 2018 год и на плановый период 2019 -2020 годов не планируется 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" charset="0"/>
              </a:rPr>
              <a:t>Источники   финансирования дефицита бюджета </a:t>
            </a:r>
            <a:br>
              <a:rPr lang="ru-RU" dirty="0" smtClean="0">
                <a:solidFill>
                  <a:srgbClr val="7030A0"/>
                </a:solidFill>
                <a:latin typeface="Arial" charset="0"/>
              </a:rPr>
            </a:br>
            <a:endParaRPr lang="ru-RU" dirty="0"/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Сведения о планируемом объеме муниципального долга </a:t>
            </a: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Федоровского муниципального района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323528" y="980728"/>
          <a:ext cx="8358245" cy="3506745"/>
        </p:xfrm>
        <a:graphic>
          <a:graphicData uri="http://schemas.openxmlformats.org/drawingml/2006/table">
            <a:tbl>
              <a:tblPr/>
              <a:tblGrid>
                <a:gridCol w="3024336"/>
                <a:gridCol w="1047629"/>
                <a:gridCol w="1071570"/>
                <a:gridCol w="1071570"/>
                <a:gridCol w="1143008"/>
                <a:gridCol w="1000132"/>
              </a:tblGrid>
              <a:tr h="11430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долгового обязательства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622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год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08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Бюджетные кредиты,</a:t>
                      </a:r>
                      <a:r>
                        <a:rPr lang="ru-RU" sz="1400" b="1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привлеченные от других бюджетов бюджетной системы Российской Федерации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28000,0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15000,0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4000,0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5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Кредиты, полученные от кредитных организаций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2494,1</a:t>
                      </a:r>
                      <a:endParaRPr lang="ru-RU" sz="14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4894,1</a:t>
                      </a:r>
                      <a:endParaRPr lang="ru-RU" sz="14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4894,1</a:t>
                      </a:r>
                      <a:endParaRPr lang="ru-RU" sz="14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3576">
                <a:tc>
                  <a:txBody>
                    <a:bodyPr/>
                    <a:lstStyle/>
                    <a:p>
                      <a:pPr algn="just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pc="-3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28000,0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15000,0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6494,1</a:t>
                      </a:r>
                      <a:endParaRPr lang="ru-RU" sz="14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4894,1</a:t>
                      </a:r>
                      <a:endParaRPr lang="ru-RU" sz="14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4894,1</a:t>
                      </a:r>
                      <a:endParaRPr lang="ru-RU" sz="1400" dirty="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4644" marR="646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://s-vesti.ru/img/newsimages/1-1024x1024-5-w_2d2ede7e53f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72074"/>
            <a:ext cx="3929090" cy="157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-vesti.ru/img/newsimages/1-1024x1024-5-w_2d2ede7e53f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714884"/>
            <a:ext cx="392909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Открытые  муниципальные информационные ресурсы: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14282" y="1071547"/>
            <a:ext cx="8443914" cy="1857388"/>
          </a:xfrm>
        </p:spPr>
      </p:sp>
      <p:sp>
        <p:nvSpPr>
          <p:cNvPr id="4" name="Прямоугольник 3"/>
          <p:cNvSpPr/>
          <p:nvPr/>
        </p:nvSpPr>
        <p:spPr>
          <a:xfrm>
            <a:off x="214282" y="1071546"/>
            <a:ext cx="8572560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/>
            </a:pPr>
            <a:r>
              <a:rPr lang="ru-RU" dirty="0" smtClean="0"/>
              <a:t>Администрация Федоровского муниципального района</a:t>
            </a:r>
          </a:p>
          <a:p>
            <a:pPr marL="342900" indent="-342900"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ctr"/>
            <a:r>
              <a:rPr lang="ru-RU" dirty="0" smtClean="0"/>
              <a:t> </a:t>
            </a:r>
            <a:r>
              <a:rPr lang="en-US" u="sng" dirty="0" smtClean="0"/>
              <a:t>mokrous.fedravon.ru</a:t>
            </a: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3214686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Контактная информация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Управление финансов администрации Федоровского муниципального района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Адрес :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р.п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 Мокроус,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ул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 Центральная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 55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т</a:t>
            </a:r>
            <a:r>
              <a:rPr lang="ru-RU" sz="2000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ел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 . 5-00-22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ф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акс 5-00-22 (216)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электронный адрес </a:t>
            </a: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fo27fedor@mail.ru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29763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Публичные слушания по проекту бюджета Федоровского муниципального района на 2018 год и на плановый период 2019 и 2020 годов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Проводятся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декабря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2017 года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10 часов 00 минут по адресу: р.п.Мокроус , ул. Центральная 55, актовый зал администрации Федоровского муниципального района.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Аргументированные замечания и предложения по указанному проекту решения муниципального Собрания Федоровского муниципального района  заинтересованные лица в праве направить в управление финансов администрации района в письменном виде по адресу: р.п. Мокроус, ул. Центральная д. 55, в электронном виде по адресу </a:t>
            </a: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hlinkClick r:id="rId2"/>
              </a:rPr>
              <a:t>fo27fedor@mail.ru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 до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5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декабря 2017 года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Управление финансов Федоровского района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2017 год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БЮДЖЕТНАЯ ПОЛИТИКА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sp>
        <p:nvSpPr>
          <p:cNvPr id="6" name="Прямоугольник 5"/>
          <p:cNvSpPr/>
          <p:nvPr/>
        </p:nvSpPr>
        <p:spPr>
          <a:xfrm>
            <a:off x="357158" y="857232"/>
            <a:ext cx="8572560" cy="5786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57158" y="857232"/>
            <a:ext cx="8572560" cy="547842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Бюджетная политика на 2018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год и на плановый период 2019 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2020 годов нацелена на обеспечение сбалансированности и устойчивости бюджета в условиях ограниченности финансовых ресурсов и будет направлена на решение следующих основных задач: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концентрацию финансовых ресурсов на приоритетных направлениях государственной политики, в том числе на реализации задач, поставленных в Указах Президента Российской Федерации от 7 мая 2012 года;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- сохранение и развитие налогового потенциала на территории Федоровского муниципального  района;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  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повышение эффективности функционирования бюджетного сектора экономики в целях обеспечения потребностей граждан в качественных и доступных муниципальных услугах;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эффективное расходование бюджетных средств, выявление и использование резервов для достижения планируемых результатов;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создание условий для исполнения органами местного самоуправления закрепленных за ними полномочий;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повышение качества финансового контроля в управлении бюджетным процессом, в том числе внутреннего финансового контроля и внутреннего финансового аудита;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проведение дальнейшей оптимизации учреждений бюджетной сети, включая ликвидацию или преобразование учреждений, не оказывающих услуги (не выполняющих работы), непосредственно направленные на реализацию полномочий органов местного самоуправления, в организации иной организационно-правовой формы - реализация принципов открытости и прозрачности управления муниципальными финансами. повышение ориентированности бюджетных расходов на достижение целей государственных программ области и расширение их использования в бюджетном планировании;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- дальнейшую оптимизацию структуры долговых обязательств, их снижение до экономически безопасного уровня;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соблюдение ограничений, установленных бюджетным законодательством и соглашениями с Минфином Саратовской области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33" y="1001040"/>
          <a:ext cx="9144033" cy="6868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5"/>
                <a:gridCol w="857256"/>
                <a:gridCol w="857256"/>
                <a:gridCol w="928694"/>
                <a:gridCol w="1000132"/>
                <a:gridCol w="1000100"/>
              </a:tblGrid>
              <a:tr h="408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Отчет</a:t>
                      </a:r>
                      <a:br>
                        <a:rPr lang="ru-RU" sz="1200" b="1" i="0" u="none" strike="noStrike" dirty="0">
                          <a:latin typeface="Times New Roman"/>
                        </a:rPr>
                      </a:br>
                      <a:r>
                        <a:rPr lang="ru-RU" sz="1200" b="1" i="0" u="none" strike="noStrike" dirty="0" smtClean="0">
                          <a:latin typeface="Times New Roman"/>
                        </a:rPr>
                        <a:t>2016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Оценка</a:t>
                      </a:r>
                      <a:br>
                        <a:rPr lang="ru-RU" sz="1200" b="1" i="0" u="none" strike="noStrike" dirty="0">
                          <a:latin typeface="Times New Roman"/>
                        </a:rPr>
                      </a:br>
                      <a:r>
                        <a:rPr lang="ru-RU" sz="12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2017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Прогноз</a:t>
                      </a:r>
                      <a:br>
                        <a:rPr lang="ru-RU" sz="1200" b="1" i="0" u="none" strike="noStrike" dirty="0">
                          <a:latin typeface="Times New Roman"/>
                        </a:rPr>
                      </a:br>
                      <a:r>
                        <a:rPr lang="ru-RU" sz="1200" b="1" i="0" u="none" strike="noStrike" dirty="0">
                          <a:latin typeface="Times New Roman"/>
                        </a:rPr>
                        <a:t>на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2018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latin typeface="Times New Roman"/>
                        </a:rPr>
                        <a:t>Прогноз</a:t>
                      </a:r>
                      <a:br>
                        <a:rPr lang="ru-RU" sz="1200" b="1" i="0" u="none" strike="noStrike" dirty="0">
                          <a:latin typeface="Times New Roman"/>
                        </a:rPr>
                      </a:br>
                      <a:r>
                        <a:rPr lang="ru-RU" sz="1200" b="1" i="0" u="none" strike="noStrike" dirty="0">
                          <a:latin typeface="Times New Roman"/>
                        </a:rPr>
                        <a:t> на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2019год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Прогноз</a:t>
                      </a:r>
                      <a:br>
                        <a:rPr lang="ru-RU" sz="1000" b="1" i="0" u="none" strike="noStrike" dirty="0"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latin typeface="Times New Roman"/>
                        </a:rPr>
                        <a:t>на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2020 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/>
                </a:tc>
              </a:tr>
              <a:tr h="4156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Индекс промышленного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производства  в % к предыдущему году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112,9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176,5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8220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(по полному кругу предприятий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), тыс.руб. 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885607,1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1700225,2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1779462,7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1857261,1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1971751,4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415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Продукция сельского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хозяйства, млн.руб.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2418,3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415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работающих в экономике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2671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2620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2620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2620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2620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564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работающих в экономике, тыс.руб.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622034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642470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681410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715480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750540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76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всего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:, руб.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19407,0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20435,0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21673,0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22757,0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23872,0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42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Оборот розничной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торговли, тыс.руб.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823 671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869180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927680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987330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1048830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216209">
                <a:tc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общественного питания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20965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23850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25460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27100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28820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41557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Денежные доходы населения - всего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1 819 222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1 889 173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1 984 036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2 089 550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2 167 982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1528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Среднемесячные денежные доходы на душу населения, р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ублей </a:t>
                      </a:r>
                    </a:p>
                    <a:p>
                      <a:pPr algn="r" fontAlgn="ctr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7 857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8 160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8 569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9 025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9 364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1054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 среднемесячных денежных доходов на душу населения</a:t>
                      </a:r>
                    </a:p>
                    <a:p>
                      <a:pPr algn="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104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8956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(среднегодовая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19 294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19 294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19 294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19 294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19 294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30478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Численность детей до 18 лет, человек</a:t>
                      </a:r>
                    </a:p>
                    <a:p>
                      <a:pPr algn="r" fontAlgn="ctr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3900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4005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4065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4114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/>
                        </a:rPr>
                        <a:t>4147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pPr lvl="0" indent="450850" fontAlgn="base">
              <a:spcAft>
                <a:spcPct val="0"/>
              </a:spcAft>
              <a:tabLst>
                <a:tab pos="2463800" algn="l"/>
              </a:tabLs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Основные показатели прогноза социально-экономического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развития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Arial" pitchFamily="34" charset="0"/>
              </a:rPr>
              <a:t>Федоровского района                                            </a:t>
            </a:r>
            <a:b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Arial" pitchFamily="34" charset="0"/>
              </a:rPr>
            </a:b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Основные характеристики консолидированного бюджета  Федоровского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муниципального района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(тыс.руб.)</a:t>
            </a:r>
            <a:endParaRPr lang="ru-RU" sz="1600" dirty="0"/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</p:nvPr>
        </p:nvGraphicFramePr>
        <p:xfrm>
          <a:off x="-2" y="2143115"/>
          <a:ext cx="9072596" cy="449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56"/>
                <a:gridCol w="1143008"/>
                <a:gridCol w="1214446"/>
                <a:gridCol w="1263134"/>
                <a:gridCol w="995423"/>
                <a:gridCol w="1099029"/>
              </a:tblGrid>
              <a:tr h="62128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Показатели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2016 год (отчет)</a:t>
                      </a: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(оценка)</a:t>
                      </a:r>
                    </a:p>
                  </a:txBody>
                  <a:tcPr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3175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311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Доходы - всего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330571,4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359340,2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316327,4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294619,9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310599,1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7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темпы роста к предыдущему году, 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116,8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108,7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88,1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93,1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105,4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</a:tr>
              <a:tr h="287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</a:tr>
              <a:tr h="317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80992,3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78287,0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80053,0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80866,8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89035,0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</a:tr>
              <a:tr h="324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безвозмездные поступления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249579,1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281053,2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236274,4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213753,1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221564,1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</a:tr>
              <a:tr h="7238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безвозмездные поступления от других бюджетов бюджетной системы РФ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247733,3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272674,1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235274,4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212765,7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220585,4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</a:tr>
              <a:tr h="278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прочие безвозмездные поступления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1937,4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7393,2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1000,0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987,4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978,4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</a:tr>
              <a:tr h="324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Расходы - всего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335315,8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365541,0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307821,5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293019,9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310599,1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4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темпы роста к предыдущему году, 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113,8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109,0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84,2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95,2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106,0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bg1"/>
                    </a:solidFill>
                  </a:tcPr>
                </a:tc>
              </a:tr>
              <a:tr h="324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Дефицит (-),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профицит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(+)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-4744,4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-6200,8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8505,9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1600,0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Основные характеристики бюджета  Федоровского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муниципального района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(тыс.руб.)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>
            <p:ph type="chart" idx="1"/>
          </p:nvPr>
        </p:nvGraphicFramePr>
        <p:xfrm>
          <a:off x="-1" y="1357298"/>
          <a:ext cx="9144001" cy="5530142"/>
        </p:xfrm>
        <a:graphic>
          <a:graphicData uri="http://schemas.openxmlformats.org/drawingml/2006/table">
            <a:tbl>
              <a:tblPr/>
              <a:tblGrid>
                <a:gridCol w="2928927"/>
                <a:gridCol w="1234176"/>
                <a:gridCol w="1189468"/>
                <a:gridCol w="1263810"/>
                <a:gridCol w="1263810"/>
                <a:gridCol w="1263810"/>
              </a:tblGrid>
              <a:tr h="4286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2016 год (отчет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года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(оценка)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Прогноз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88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год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7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Доходы - всего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301202,3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328751,3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285556,9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262833,8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277244,7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4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темпы роста к предыдущему году, 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118,4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109,1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86,9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92,0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105,4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85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53431,4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49370,3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50052,4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49850,7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56486,4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6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безвозмездные поступления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247770,9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279381,0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235504,5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212983,1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220758,3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8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безвозмездные поступления от других бюджетов бюджетной системы РФ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246830,0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272602,1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234504,5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211995,7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219779,6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5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прочие безвозмездные поступления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1032,5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6793,0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1000,0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987,4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978,7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4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Расходы - всего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306406,8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331879,6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277051,0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261233,8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277244,7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5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темпы роста к предыдущему году, 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115,6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108,2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83,5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94,3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106,1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3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Дефицит (-),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профицит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(+)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-5204,5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-3128,3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8505,9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1 600,0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857280"/>
            <a:ext cx="8186766" cy="18573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Доходы районного бюджета    </a:t>
            </a: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                                               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(тыс.руб.)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107501" y="1285860"/>
          <a:ext cx="9036499" cy="5181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185"/>
                <a:gridCol w="1071570"/>
                <a:gridCol w="1000132"/>
                <a:gridCol w="928694"/>
                <a:gridCol w="928694"/>
                <a:gridCol w="857224"/>
              </a:tblGrid>
              <a:tr h="4150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Наименование доходного источника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2016 год (отчет)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оценка)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Прогноз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42027"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2018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2019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2020 год </a:t>
                      </a: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414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latin typeface="Times New Roman"/>
                        </a:rPr>
                        <a:t>ДОХОДЫ всего, в .ч. 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301 202,3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328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751,3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285 556,9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262 833,8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277 244,7</a:t>
                      </a:r>
                    </a:p>
                  </a:txBody>
                  <a:tcPr marL="9525" marR="9525" marT="9525" marB="0" anchor="b"/>
                </a:tc>
              </a:tr>
              <a:tr h="577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53 431,4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49 370,2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50 052,4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49 850,7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56 486,4</a:t>
                      </a:r>
                    </a:p>
                  </a:txBody>
                  <a:tcPr marL="9525" marR="9525" marT="9525" marB="0" anchor="b"/>
                </a:tc>
              </a:tr>
              <a:tr h="294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22 806,6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21 796,4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26 287,9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27 602,2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28 706,4</a:t>
                      </a:r>
                    </a:p>
                  </a:txBody>
                  <a:tcPr marL="9525" marR="9525" marT="9525" marB="0" anchor="b"/>
                </a:tc>
              </a:tr>
              <a:tr h="86105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Times New Roman"/>
                        </a:rPr>
                        <a:t>Доходы от уплаты акцизов , подлежащие распределению в консолидированные бюджеты субъектов Российской Федерации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9 884,8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9 229,4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8 962,3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10 089,0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15 324,0</a:t>
                      </a:r>
                    </a:p>
                  </a:txBody>
                  <a:tcPr marL="9525" marR="9525" marT="9525" marB="0" anchor="b"/>
                </a:tc>
              </a:tr>
              <a:tr h="437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1 106,3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2 718,7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2 853,2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3 010,1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3 160,6</a:t>
                      </a:r>
                    </a:p>
                  </a:txBody>
                  <a:tcPr marL="9525" marR="9525" marT="9525" marB="0" anchor="b"/>
                </a:tc>
              </a:tr>
              <a:tr h="5777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Times New Roman"/>
                        </a:rPr>
                        <a:t>Налог, взимаемый в связи с применением патентной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системы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налогообложения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</a:tr>
              <a:tr h="86105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latin typeface="Times New Roman"/>
                        </a:rPr>
                        <a:t>Государственная пошлина по делам, </a:t>
                      </a:r>
                      <a:r>
                        <a:rPr lang="ru-RU" sz="1600" b="0" i="0" u="none" strike="noStrike" dirty="0" smtClean="0">
                          <a:latin typeface="Times New Roman"/>
                        </a:rPr>
                        <a:t>рассматриваемым 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в судах общей юрисдикции, мировыми судьями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801,4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800,0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6738</TotalTime>
  <Words>3917</Words>
  <Application>Microsoft Office PowerPoint</Application>
  <PresentationFormat>Экран (4:3)</PresentationFormat>
  <Paragraphs>1437</Paragraphs>
  <Slides>48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Уважаемые жители Федоровского района!  Проект решения  «О бюджете Федоровского муниципального района на 2018 год и на плановый период 2019 и 2020 годов» опубликован на сайте  администрации Федоровского муниципального района (mokrous.fedrayon.ru)   Данная брошюра познакомит Вас с ключевыми положениями проекта основного финансового документа района.  В ней в понятной форме представлена информация о приоритетных направлениях бюджетной политики района, условиях формирования и параметрах районного бюджета, планируемых результатах использования бюджетных средств.  Важнейшими целями бюджетной политики района остаются исполнение принятых обязательств, решение наиболее значимых для жителей социальных вопросов в условиях ограниченных финансовых ресурсов, обеспечение стабильности бюджетной системы района. Надеемся, что каждый читатель найдет на страницах  брошюры полезную информацию, которая поможет сформировать правильное представление о проводимой в районе бюджетной политике. </vt:lpstr>
      <vt:lpstr>Особенности формирования проекта  районного бюджета на 2018 год и на плановый период 2019 и 2020 годов </vt:lpstr>
      <vt:lpstr>БЮДЖЕТНАЯ ПОЛИТИКА </vt:lpstr>
      <vt:lpstr>Основные показатели прогноза социально-экономического развития Федоровского района                                             </vt:lpstr>
      <vt:lpstr> Основные характеристики консолидированного бюджета  Федоровского муниципального района                                                                                 (тыс.руб.)</vt:lpstr>
      <vt:lpstr>Основные характеристики бюджета  Федоровского муниципального района                                                                                                                                     (тыс.руб.)</vt:lpstr>
      <vt:lpstr>   Доходы районного бюджета                                                      (тыс.руб.)</vt:lpstr>
      <vt:lpstr>Слайд 10</vt:lpstr>
      <vt:lpstr>Структура доходов районного бюджета на 2018 год</vt:lpstr>
      <vt:lpstr>Структура налоговых и неналоговых доходов бюджета на 2018 год </vt:lpstr>
      <vt:lpstr>Динамика поступления доходов в бюджет района</vt:lpstr>
      <vt:lpstr> Безвозмездные поступления в районный бюджет                                                              (тыс.руб.)                                     (Тыс.руб.)                              </vt:lpstr>
      <vt:lpstr>Слайд 15</vt:lpstr>
      <vt:lpstr> Динамика  безвозмездных поступлений в районный бюджет </vt:lpstr>
      <vt:lpstr>  Основные мероприятия  по мобилизации доходов бюджета  </vt:lpstr>
      <vt:lpstr>Межбюджетные отношения муниципального района  в 2018 году </vt:lpstr>
      <vt:lpstr> Расходы районного бюджета                                                                                                                       (тыс.руб. ) </vt:lpstr>
      <vt:lpstr>Слайд 20</vt:lpstr>
      <vt:lpstr>Слайд 21</vt:lpstr>
      <vt:lpstr>Структура расходов бюджета на  2018 год по направлениям деятельности</vt:lpstr>
      <vt:lpstr>Расходы районного бюджета по видам расходов                                                                                                                         (тыс.руб.)                   </vt:lpstr>
      <vt:lpstr>Структура  расходов  районного бюджета по видам  расходов в 2018 году </vt:lpstr>
      <vt:lpstr>Расходы на выполнение социальных обязательств </vt:lpstr>
      <vt:lpstr>Муниципальные программы</vt:lpstr>
      <vt:lpstr>    Сведения о  планируемых расходах районного бюджета на реализацию муниципальных программ Федоровского района  на 2018 год и на плановый период 2019 и 2020 годов     (тыс.руб.)   </vt:lpstr>
      <vt:lpstr>Финансирование  муниципальной  программы МП « Развитие образования на территории  Федоровского муниципального района на 2017 -2020 годы» :                                                                                                          (тыс.руб.) </vt:lpstr>
      <vt:lpstr>                               МП « Развитие образования на территории  Федоровского муниципального района на 2017 -2020 годы» </vt:lpstr>
      <vt:lpstr>Прогноз ожидаемых результатов программы Федоровского муниципального района « Развитие образования на территории Федоровского муниципального района  на 2017 -2020 годы»</vt:lpstr>
      <vt:lpstr>МП « Культура  Федоровского муниципального района до 2020 года»</vt:lpstr>
      <vt:lpstr>Планируемые результаты: </vt:lpstr>
      <vt:lpstr>МП «Информационное общество на 2017-2019 годы »</vt:lpstr>
      <vt:lpstr>Планируемые результаты: </vt:lpstr>
      <vt:lpstr> М П «Развитие малого и среднего предпринимательства в Федоровском  муниципальном районе на 2017-2019 годы» </vt:lpstr>
      <vt:lpstr>Планируемые результаты: </vt:lpstr>
      <vt:lpstr>МП «Комплексное развитие транспортной инфраструктуры на территории Федоровского муниципального района на 2017-2020 годы</vt:lpstr>
      <vt:lpstr>Финансирование муниципальной программы                                                                                  (тыс.руб.)</vt:lpstr>
      <vt:lpstr>   Планируемые результаты:  К концу 2020 года за счет реализации программных мероприятий предполагается  достижение  следующих результатов:  - ремонт автомобильных дорог общего пользования местного значения -45%;  сокращение доли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 пользования местного значения до 45 %;   сокращение доли ДТП, совершению которых сопутствовало наличие неудовлетворительных дорожных условий, в общем количестве ДТП до 50% </vt:lpstr>
      <vt:lpstr>МП «Развитие сельского хозяйства и регулирование рынков сельскохозяйственной продукции, сырья, продовольствия в Федоровском районе на 2013-2020 годы»</vt:lpstr>
      <vt:lpstr>Финансирование муниципальной программы  (тыс.руб.)</vt:lpstr>
      <vt:lpstr>МП «Обеспечение жильем молодых семей» на 2016-2020 годы»</vt:lpstr>
      <vt:lpstr>Финансирование муниципальной программы  (тыс.руб.)</vt:lpstr>
      <vt:lpstr>Слайд 44</vt:lpstr>
      <vt:lpstr>Источники   финансирования дефицита бюджета  </vt:lpstr>
      <vt:lpstr>Сведения о планируемом объеме муниципального долга  Федоровского муниципального района </vt:lpstr>
      <vt:lpstr>Открытые  муниципальные информационные ресурсы:</vt:lpstr>
      <vt:lpstr>Публичные слушания по проекту бюджета Федоровского муниципального района на 2018 год и на плановый период 2019 и 2020 годов  Проводятся 5 декабря 2017 года в 10 часов 00 минут по адресу: р.п.Мокроус , ул. Центральная 55, актовый зал администрации Федоровского муниципального района.  Аргументированные замечания и предложения по указанному проекту решения муниципального Собрания Федоровского муниципального района  заинтересованные лица в праве направить в управление финансов администрации района в письменном виде по адресу: р.п. Мокроус, ул. Центральная д. 55, в электронном виде по адресу fo27fedor@mail.ru  до 5 декабря 2017 года   Управление финансов Федоровского района 2017 год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532</cp:revision>
  <dcterms:created xsi:type="dcterms:W3CDTF">2013-12-30T06:44:56Z</dcterms:created>
  <dcterms:modified xsi:type="dcterms:W3CDTF">2017-11-15T06:45:56Z</dcterms:modified>
</cp:coreProperties>
</file>