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9" r:id="rId2"/>
    <p:sldId id="285" r:id="rId3"/>
    <p:sldId id="286" r:id="rId4"/>
    <p:sldId id="289" r:id="rId5"/>
    <p:sldId id="296" r:id="rId6"/>
    <p:sldId id="298" r:id="rId7"/>
    <p:sldId id="295" r:id="rId8"/>
    <p:sldId id="299" r:id="rId9"/>
    <p:sldId id="300" r:id="rId10"/>
    <p:sldId id="297" r:id="rId11"/>
    <p:sldId id="292" r:id="rId12"/>
    <p:sldId id="290" r:id="rId13"/>
    <p:sldId id="291" r:id="rId14"/>
    <p:sldId id="308" r:id="rId15"/>
    <p:sldId id="293" r:id="rId16"/>
    <p:sldId id="294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55" autoAdjust="0"/>
    <p:restoredTop sz="94660"/>
  </p:normalViewPr>
  <p:slideViewPr>
    <p:cSldViewPr>
      <p:cViewPr varScale="1">
        <p:scale>
          <a:sx n="65" d="100"/>
          <a:sy n="65" d="100"/>
        </p:scale>
        <p:origin x="-6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904C6B-539E-4754-A4CF-53B2014ADE55}" type="datetimeFigureOut">
              <a:rPr lang="ru-RU"/>
              <a:pPr>
                <a:defRPr/>
              </a:pPr>
              <a:t>29.04.2015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8EB1BC-87F6-44A0-8078-634647109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E5AB4D-DA3C-410A-BA6E-7D99FE629A0A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01D5-FEA2-48A1-919C-F572ADAAB891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2F91D-7192-4909-A658-915F91C20F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64E4-9C65-462A-BE64-F88583CE6518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78348-2B1F-4028-8128-BAB7075D0B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5DBB-D32B-4496-AA1F-399D63813F1D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1CE27-A887-4FEE-9884-10F3C19657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595B-021D-4F25-B297-964AD6EC6395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CFAC7-ABA2-45A6-B5C1-8A67321713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1490B-794D-40A1-86CD-DBA374C7CB41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919A-1AEA-438B-8AE1-390718A8B5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2498-F121-4F98-BD1D-7F8D8248C0D7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7B1D5-ADDC-4A8A-9301-F837427774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FB54E-CFD6-4582-A704-3BF2127C37D7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3A06A-7DFB-4C82-9132-B44BBD37D0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E7C2-B5B1-4EAF-97EB-3AC81A3D7BBC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EC0CC-5537-4D80-BE99-51BC8CFA36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A5BDC-15C5-4246-8CA6-5B2ADB44B790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BBAA-EF1C-4181-875C-91A47423E6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68938-03B0-41D3-A5F4-1A560A61F0B7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28F57-D59B-473C-9DA2-698441E60F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0234C-E11A-4498-B1F0-F0F6FE93029F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8D20A-2CED-467F-9E04-0AD8038CE2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FEDD9-3C8B-4855-ACEE-F7BCFA939ADE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DF2A-18C9-4CA2-B26A-C9FAAC6477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6118D-3007-4991-925B-46BFA24FE531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411DC-EE90-49B3-8C52-A057F54BBF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832B-F495-4BAC-A6E5-4DAFC4C6BAB4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1C63-18A8-4A5C-80A3-C5DEE9DC9A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AD1D-F755-4FA3-A85C-9EDB9C1070D0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38F7-289C-4052-B4F1-AE523205AC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F11D2-8900-4540-A17B-A993EF3E5595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7FEBD-6965-463D-8B50-7E115CBBE6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2AF487-179B-4531-9FD8-9837CBBE140F}" type="datetimeFigureOut">
              <a:rPr lang="ru-RU"/>
              <a:pPr>
                <a:defRPr/>
              </a:pPr>
              <a:t>29.04.2015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C7199D-8CFC-4982-9E9D-3759871888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  <p:sldLayoutId id="2147483650" r:id="rId15"/>
    <p:sldLayoutId id="2147483649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8800" smtClean="0">
                <a:solidFill>
                  <a:schemeClr val="accent1"/>
                </a:solidFill>
                <a:latin typeface="Arial" charset="0"/>
              </a:rPr>
              <a:t>Бюджет для граждан исполнение за 2014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latin typeface="Arial" charset="0"/>
              </a:rPr>
              <a:t> </a:t>
            </a:r>
            <a:r>
              <a:rPr lang="ru-RU" sz="2800" smtClean="0">
                <a:solidFill>
                  <a:schemeClr val="hlink"/>
                </a:solidFill>
                <a:latin typeface="Arial" charset="0"/>
              </a:rPr>
              <a:t>Динамика  безвозмездных поступлений в районный бюджет за 2014 год</a:t>
            </a:r>
          </a:p>
        </p:txBody>
      </p:sp>
      <p:graphicFrame>
        <p:nvGraphicFramePr>
          <p:cNvPr id="286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03350" y="1844675"/>
          <a:ext cx="6091238" cy="4064000"/>
        </p:xfrm>
        <a:graphic>
          <a:graphicData uri="http://schemas.openxmlformats.org/presentationml/2006/ole">
            <p:oleObj spid="_x0000_s28674" r:id="rId3" imgW="6090432" imgH="406028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3600" smtClean="0">
                <a:solidFill>
                  <a:schemeClr val="hlink"/>
                </a:solidFill>
                <a:latin typeface="Arial" charset="0"/>
              </a:rPr>
              <a:t>Исполнение расходов районного бюджета  за 2014 год по разделам</a:t>
            </a:r>
          </a:p>
        </p:txBody>
      </p:sp>
      <p:graphicFrame>
        <p:nvGraphicFramePr>
          <p:cNvPr id="92356" name="Group 196"/>
          <p:cNvGraphicFramePr>
            <a:graphicFrameLocks noGrp="1"/>
          </p:cNvGraphicFramePr>
          <p:nvPr>
            <p:ph sz="half" idx="1"/>
          </p:nvPr>
        </p:nvGraphicFramePr>
        <p:xfrm>
          <a:off x="468313" y="1317625"/>
          <a:ext cx="8496300" cy="5012246"/>
        </p:xfrm>
        <a:graphic>
          <a:graphicData uri="http://schemas.openxmlformats.org/drawingml/2006/table">
            <a:tbl>
              <a:tblPr/>
              <a:tblGrid>
                <a:gridCol w="801687"/>
                <a:gridCol w="3817938"/>
                <a:gridCol w="1295400"/>
                <a:gridCol w="1512887"/>
                <a:gridCol w="1068388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раздела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расходов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  за 2014 год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Исполнено за 2014 год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25976,3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23394,0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7711,4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2542,7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212767,6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211577,8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22570,7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22528,8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6716,6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массовой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2944,3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2944,3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280487,2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271411,9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5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hlink"/>
                </a:solidFill>
                <a:latin typeface="Arial" charset="0"/>
              </a:rPr>
              <a:t>Структура расходов районного бюджета за 2014 год </a:t>
            </a:r>
            <a:br>
              <a:rPr lang="ru-RU" sz="4000" dirty="0" smtClean="0">
                <a:solidFill>
                  <a:schemeClr val="hlink"/>
                </a:solidFill>
                <a:latin typeface="Arial" charset="0"/>
              </a:rPr>
            </a:br>
            <a:endParaRPr lang="ru-RU" sz="4000" dirty="0" smtClean="0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3072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08025" y="1484313"/>
          <a:ext cx="8177213" cy="4949825"/>
        </p:xfrm>
        <a:graphic>
          <a:graphicData uri="http://schemas.openxmlformats.org/presentationml/2006/ole">
            <p:oleObj spid="_x0000_s30722" name="Лист" r:id="rId3" imgW="6734251" imgH="40767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5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930400"/>
          </a:xfrm>
        </p:spPr>
        <p:txBody>
          <a:bodyPr/>
          <a:lstStyle/>
          <a:p>
            <a:r>
              <a:rPr lang="ru-RU" sz="4000" smtClean="0">
                <a:latin typeface="Arial" charset="0"/>
              </a:rPr>
              <a:t> </a:t>
            </a:r>
            <a:r>
              <a:rPr lang="ru-RU" sz="3200" smtClean="0">
                <a:solidFill>
                  <a:schemeClr val="hlink"/>
                </a:solidFill>
                <a:latin typeface="Arial" charset="0"/>
              </a:rPr>
              <a:t>Структура расходы районного бюджета на соц.сферу за 2014 год</a:t>
            </a:r>
            <a:br>
              <a:rPr lang="ru-RU" sz="3200" smtClean="0">
                <a:solidFill>
                  <a:schemeClr val="hlink"/>
                </a:solidFill>
                <a:latin typeface="Arial" charset="0"/>
              </a:rPr>
            </a:br>
            <a:r>
              <a:rPr lang="en-US" sz="4000" smtClean="0">
                <a:latin typeface="Arial" charset="0"/>
              </a:rPr>
              <a:t> </a:t>
            </a:r>
            <a:endParaRPr lang="ru-RU" sz="4000" smtClean="0">
              <a:latin typeface="Arial" charset="0"/>
            </a:endParaRPr>
          </a:p>
        </p:txBody>
      </p:sp>
      <p:graphicFrame>
        <p:nvGraphicFramePr>
          <p:cNvPr id="3174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47813" y="1844675"/>
          <a:ext cx="6091237" cy="4064000"/>
        </p:xfrm>
        <a:graphic>
          <a:graphicData uri="http://schemas.openxmlformats.org/presentationml/2006/ole">
            <p:oleObj spid="_x0000_s31746" r:id="rId3" imgW="6090432" imgH="406028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ru-RU" sz="3200" smtClean="0">
                <a:solidFill>
                  <a:schemeClr val="hlink"/>
                </a:solidFill>
                <a:latin typeface="Arial" charset="0"/>
              </a:rPr>
              <a:t>Источники финансирования дефицита бюджета за 2014 год (тыс.руб.)</a:t>
            </a:r>
          </a:p>
        </p:txBody>
      </p:sp>
      <p:graphicFrame>
        <p:nvGraphicFramePr>
          <p:cNvPr id="3277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5588" y="1830388"/>
          <a:ext cx="6091237" cy="4064000"/>
        </p:xfrm>
        <a:graphic>
          <a:graphicData uri="http://schemas.openxmlformats.org/presentationml/2006/ole">
            <p:oleObj spid="_x0000_s32770" r:id="rId3" imgW="6090432" imgH="406638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18487" cy="1417638"/>
          </a:xfrm>
        </p:spPr>
        <p:txBody>
          <a:bodyPr/>
          <a:lstStyle/>
          <a:p>
            <a:r>
              <a:rPr lang="ru-RU" sz="2400" smtClean="0">
                <a:solidFill>
                  <a:schemeClr val="hlink"/>
                </a:solidFill>
                <a:latin typeface="Arial" charset="0"/>
              </a:rPr>
              <a:t>Отдельные показатели по расходам бюджета за 2014</a:t>
            </a:r>
            <a:br>
              <a:rPr lang="ru-RU" sz="2400" smtClean="0">
                <a:solidFill>
                  <a:schemeClr val="hlink"/>
                </a:solidFill>
                <a:latin typeface="Arial" charset="0"/>
              </a:rPr>
            </a:br>
            <a:r>
              <a:rPr lang="ru-RU" sz="2400" smtClean="0">
                <a:solidFill>
                  <a:schemeClr val="hlink"/>
                </a:solidFill>
                <a:latin typeface="Arial" charset="0"/>
              </a:rPr>
              <a:t> год</a:t>
            </a:r>
          </a:p>
        </p:txBody>
      </p:sp>
      <p:graphicFrame>
        <p:nvGraphicFramePr>
          <p:cNvPr id="109612" name="Group 44"/>
          <p:cNvGraphicFramePr>
            <a:graphicFrameLocks noGrp="1"/>
          </p:cNvGraphicFramePr>
          <p:nvPr>
            <p:ph idx="1"/>
          </p:nvPr>
        </p:nvGraphicFramePr>
        <p:xfrm>
          <a:off x="250825" y="1196975"/>
          <a:ext cx="8435975" cy="5269992"/>
        </p:xfrm>
        <a:graphic>
          <a:graphicData uri="http://schemas.openxmlformats.org/drawingml/2006/table">
            <a:tbl>
              <a:tblPr/>
              <a:tblGrid>
                <a:gridCol w="6191250"/>
                <a:gridCol w="1154113"/>
                <a:gridCol w="109061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План 2014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Факт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доходов местного бюджета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13697,6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13291,9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местного бюджета муниципального района 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13995,7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13542,8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местного бюджета муниципального района на содержание работников органов местного самоуправления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933,7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878,1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 бюджета на  образование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10616,7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10557,3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 бюджета на  культуру и кинематографию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1126,3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бюджета на социальную политику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 бюджета на  физическую культуру и спорт в расчете на 1 жителя (рублей)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chemeClr val="hlink"/>
                </a:solidFill>
                <a:latin typeface="Arial" charset="0"/>
              </a:rPr>
              <a:t>Образование</a:t>
            </a:r>
          </a:p>
        </p:txBody>
      </p:sp>
      <p:graphicFrame>
        <p:nvGraphicFramePr>
          <p:cNvPr id="107570" name="Group 50"/>
          <p:cNvGraphicFramePr>
            <a:graphicFrameLocks noGrp="1"/>
          </p:cNvGraphicFramePr>
          <p:nvPr/>
        </p:nvGraphicFramePr>
        <p:xfrm>
          <a:off x="250825" y="1196975"/>
          <a:ext cx="8642350" cy="4163568"/>
        </p:xfrm>
        <a:graphic>
          <a:graphicData uri="http://schemas.openxmlformats.org/drawingml/2006/table">
            <a:tbl>
              <a:tblPr/>
              <a:tblGrid>
                <a:gridCol w="6697663"/>
                <a:gridCol w="1008062"/>
                <a:gridCol w="9366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 бюджета на общее образование в расчете на 1 обучающегося в муниципальных общеобразовательных учреждениях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86903,0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85200,0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Обеспеченность детей дошкольного возраста местами в дошкольных образовательных учреждениях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выпускников муниципальных общеобразовательных учреждений, не получивших аттестат о среднем (полном) образовании, в общей численности выпускников муниципальных общеобразовательных учреждений.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0,06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0,04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детей в возрасте 5-16 лет, получающих услуги по дополнительному образованию в организациях различной организационно- правовой формы собственности в общей численности детей этой возрастной группы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228725"/>
          </a:xfrm>
        </p:spPr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Среднемесячная номинальная начисленная заработная плата за 2014 год</a:t>
            </a:r>
            <a:br>
              <a:rPr lang="ru-RU" sz="2800" smtClean="0">
                <a:solidFill>
                  <a:schemeClr val="hlink"/>
                </a:solidFill>
              </a:rPr>
            </a:br>
            <a:r>
              <a:rPr lang="ru-RU" sz="2800" smtClean="0">
                <a:solidFill>
                  <a:schemeClr val="hlink"/>
                </a:solidFill>
              </a:rPr>
              <a:t> </a:t>
            </a:r>
            <a:r>
              <a:rPr lang="ru-RU" smtClean="0"/>
              <a:t> </a:t>
            </a:r>
          </a:p>
        </p:txBody>
      </p:sp>
      <p:graphicFrame>
        <p:nvGraphicFramePr>
          <p:cNvPr id="115818" name="Group 106"/>
          <p:cNvGraphicFramePr>
            <a:graphicFrameLocks noGrp="1"/>
          </p:cNvGraphicFramePr>
          <p:nvPr>
            <p:ph idx="1"/>
          </p:nvPr>
        </p:nvGraphicFramePr>
        <p:xfrm>
          <a:off x="214313" y="823913"/>
          <a:ext cx="8715372" cy="5591957"/>
        </p:xfrm>
        <a:graphic>
          <a:graphicData uri="http://schemas.openxmlformats.org/drawingml/2006/table">
            <a:tbl>
              <a:tblPr/>
              <a:tblGrid>
                <a:gridCol w="7501783"/>
                <a:gridCol w="1213589"/>
              </a:tblGrid>
              <a:tr h="6319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Факт за 2014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7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Среднемесячная номинальная заработная плата работников муниципальных дошкольных образовательных учреждений (рублей) , из них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12055,9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6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дошкольных образовательных учреждений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17577,8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7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Среднемесячная номинальная заработная плата работников муниципальных общеобразовательных учреждений  (рублей) , из них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14770,9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 общеобразовательных учреждений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19244,4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7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Среднемесячная номинальная заработная плата работников  учреждений дополнительного образования   (рублей) , из них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14057,8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 спортивных  школ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21221,0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детской школы искусства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20424,7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образовательных иных учреждений дополнительного образования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15059,7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7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Среднемесячная номинальная заработная плата работников  учреждений культуры и кинематографии (рублей) , из них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11987,8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основной персонал централизованной библиотечной системы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12660,8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2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основной персонал централизованной клубной системы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13449,0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chemeClr val="hlink"/>
                </a:solidFill>
              </a:rPr>
              <a:t>Основные показатели развития  экономики</a:t>
            </a:r>
            <a:br>
              <a:rPr lang="ru-RU" sz="2800" b="1" smtClean="0">
                <a:solidFill>
                  <a:schemeClr val="hlink"/>
                </a:solidFill>
              </a:rPr>
            </a:br>
            <a:r>
              <a:rPr lang="ru-RU" sz="2800" b="1" smtClean="0">
                <a:solidFill>
                  <a:schemeClr val="hlink"/>
                </a:solidFill>
              </a:rPr>
              <a:t>Фёдоровского   муниципального района за 2013 г</a:t>
            </a:r>
            <a:r>
              <a:rPr lang="ru-RU" sz="4000" smtClean="0"/>
              <a:t> </a:t>
            </a:r>
          </a:p>
        </p:txBody>
      </p:sp>
      <p:sp>
        <p:nvSpPr>
          <p:cNvPr id="36869" name="Rectangle 3"/>
          <p:cNvSpPr>
            <a:spLocks noGrp="1"/>
          </p:cNvSpPr>
          <p:nvPr>
            <p:ph type="body" sz="half" idx="1"/>
          </p:nvPr>
        </p:nvSpPr>
        <p:spPr>
          <a:xfrm>
            <a:off x="214313" y="1428750"/>
            <a:ext cx="8715375" cy="142875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800" b="1" smtClean="0"/>
              <a:t> Рынок труда. </a:t>
            </a: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 В январе-декабре 2014 года  в районе  среднесписочная численность работающих  в экономике  составила 3034 человек, снижение  относительно аналогичного периода  2013  года составило 2,4 % , относительно плана снижение на 0,4 %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        </a:t>
            </a:r>
          </a:p>
        </p:txBody>
      </p:sp>
      <p:graphicFrame>
        <p:nvGraphicFramePr>
          <p:cNvPr id="3686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71625" y="2928938"/>
          <a:ext cx="5786438" cy="3454400"/>
        </p:xfrm>
        <a:graphic>
          <a:graphicData uri="http://schemas.openxmlformats.org/presentationml/2006/ole">
            <p:oleObj spid="_x0000_s36867" r:id="rId3" imgW="5785605" imgH="345673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sz="half" idx="1"/>
          </p:nvPr>
        </p:nvSpPr>
        <p:spPr>
          <a:xfrm>
            <a:off x="214313" y="214313"/>
            <a:ext cx="8572500" cy="1857375"/>
          </a:xfrm>
        </p:spPr>
        <p:txBody>
          <a:bodyPr/>
          <a:lstStyle/>
          <a:p>
            <a:r>
              <a:rPr lang="ru-RU" sz="2400" smtClean="0"/>
              <a:t>Среднемесячная заработная плата за 2014 год составила 16918,5,  рублей, что на 18,8  процента выше уровня 2013 года.  По  плану  среднемесячная  заработная  плата  на 2014 год -  116026,3 рублей,  фактически среднемесячная заработная плата  больше   на 5,6 %.   </a:t>
            </a:r>
          </a:p>
          <a:p>
            <a:r>
              <a:rPr lang="ru-RU" sz="2400" smtClean="0"/>
              <a:t> 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  <p:graphicFrame>
        <p:nvGraphicFramePr>
          <p:cNvPr id="3789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43063" y="2071688"/>
          <a:ext cx="6899275" cy="4603750"/>
        </p:xfrm>
        <a:graphic>
          <a:graphicData uri="http://schemas.openxmlformats.org/presentationml/2006/ole">
            <p:oleObj spid="_x0000_s37890" r:id="rId3" imgW="6895174" imgH="460287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539750" y="90805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i="1" dirty="0" smtClean="0">
                <a:solidFill>
                  <a:schemeClr val="hlink"/>
                </a:solidFill>
                <a:latin typeface="Arial" charset="0"/>
              </a:rPr>
              <a:t>Отчет об исполнении бюджета Федоровского муниципального района утвержден решением муниципального Собрания Федоровского муниципального района № </a:t>
            </a:r>
            <a:r>
              <a:rPr lang="ru-RU" sz="4000" i="1" dirty="0" smtClean="0">
                <a:solidFill>
                  <a:schemeClr val="hlink"/>
                </a:solidFill>
                <a:latin typeface="Arial" charset="0"/>
              </a:rPr>
              <a:t>439</a:t>
            </a:r>
            <a:r>
              <a:rPr lang="ru-RU" sz="4000" i="1" dirty="0" smtClean="0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ru-RU" sz="4000" i="1" dirty="0" smtClean="0">
                <a:solidFill>
                  <a:schemeClr val="hlink"/>
                </a:solidFill>
                <a:latin typeface="Arial" charset="0"/>
              </a:rPr>
              <a:t>от 24.04.2015 года</a:t>
            </a:r>
          </a:p>
          <a:p>
            <a:pPr>
              <a:buFont typeface="Arial" charset="0"/>
              <a:buNone/>
            </a:pPr>
            <a:endParaRPr lang="ru-RU" sz="4000" i="1" dirty="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hlink"/>
                </a:solidFill>
              </a:rPr>
              <a:t>Рынок товаров и услуг.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8229600" cy="4525962"/>
          </a:xfrm>
        </p:spPr>
        <p:txBody>
          <a:bodyPr/>
          <a:lstStyle/>
          <a:p>
            <a:r>
              <a:rPr lang="ru-RU" sz="2400" smtClean="0"/>
              <a:t>Оборот розничной торговли  за 2014 год по району  составил 873868 тыс. рублей  и вырос  к  2013 году на 19%.  По плану на 2014 год оборот розничной торговли  предусматривался 830100  тыс.руб., фактически увеличился на 5,3%.</a:t>
            </a:r>
          </a:p>
          <a:p>
            <a:r>
              <a:rPr lang="ru-RU" sz="2400" smtClean="0"/>
              <a:t>Оборот общественного питания  за 2014 год  составил 25628 тыс. рублей  что выше уровня 2013 года на 12%.  В 2014 году  по плану предусматривался  оборота общественного питания 25260 тыс. рублей, факт превысил  на 1,5 %.</a:t>
            </a:r>
          </a:p>
          <a:p>
            <a:r>
              <a:rPr lang="ru-RU" sz="2400" smtClean="0"/>
              <a:t>Объем платных услуг  населению  в 2014 году составил 318298,5  тыс.руб.,  что выше уровня 2013 года на 59 %, по плану на 2014 год объем платных услуг предусматривался 330000 тыс.руб., фактически уменьшился на 3,5%.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Оборот розничной торговли</a:t>
            </a:r>
          </a:p>
        </p:txBody>
      </p:sp>
      <p:graphicFrame>
        <p:nvGraphicFramePr>
          <p:cNvPr id="4096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5588" y="1830388"/>
          <a:ext cx="6091237" cy="4064000"/>
        </p:xfrm>
        <a:graphic>
          <a:graphicData uri="http://schemas.openxmlformats.org/presentationml/2006/ole">
            <p:oleObj spid="_x0000_s40962" r:id="rId3" imgW="6090432" imgH="406638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Оборот общественного питания</a:t>
            </a:r>
            <a:r>
              <a:rPr lang="ru-RU" smtClean="0"/>
              <a:t> </a:t>
            </a:r>
          </a:p>
        </p:txBody>
      </p:sp>
      <p:graphicFrame>
        <p:nvGraphicFramePr>
          <p:cNvPr id="4198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5588" y="1830388"/>
          <a:ext cx="6091237" cy="4064000"/>
        </p:xfrm>
        <a:graphic>
          <a:graphicData uri="http://schemas.openxmlformats.org/presentationml/2006/ole">
            <p:oleObj spid="_x0000_s41986" r:id="rId3" imgW="6090432" imgH="406638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Объем платных услуг населению</a:t>
            </a:r>
            <a:r>
              <a:rPr lang="ru-RU" smtClean="0"/>
              <a:t> </a:t>
            </a:r>
          </a:p>
        </p:txBody>
      </p:sp>
      <p:graphicFrame>
        <p:nvGraphicFramePr>
          <p:cNvPr id="4301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5588" y="1830388"/>
          <a:ext cx="6091237" cy="4064000"/>
        </p:xfrm>
        <a:graphic>
          <a:graphicData uri="http://schemas.openxmlformats.org/presentationml/2006/ole">
            <p:oleObj spid="_x0000_s43010" r:id="rId3" imgW="6090432" imgH="406638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600" smtClean="0">
                <a:solidFill>
                  <a:schemeClr val="hlink"/>
                </a:solidFill>
                <a:latin typeface="Arial" charset="0"/>
              </a:rPr>
              <a:t>Исполнение бюджета Федоровского муниципального района за 2014 год</a:t>
            </a:r>
          </a:p>
        </p:txBody>
      </p:sp>
      <p:graphicFrame>
        <p:nvGraphicFramePr>
          <p:cNvPr id="68648" name="Group 40"/>
          <p:cNvGraphicFramePr>
            <a:graphicFrameLocks noGrp="1"/>
          </p:cNvGraphicFramePr>
          <p:nvPr/>
        </p:nvGraphicFramePr>
        <p:xfrm>
          <a:off x="457200" y="1600200"/>
          <a:ext cx="8229600" cy="4533902"/>
        </p:xfrm>
        <a:graphic>
          <a:graphicData uri="http://schemas.openxmlformats.org/drawingml/2006/table">
            <a:tbl>
              <a:tblPr/>
              <a:tblGrid>
                <a:gridCol w="3467100"/>
                <a:gridCol w="1511300"/>
                <a:gridCol w="1584325"/>
                <a:gridCol w="1666875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(тыс. 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ДОХОДЫ, всего    в т.ч.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274513,5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266381,5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Налоговые и неналоговые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32361,4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31532,8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242152,1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234848,7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280487,2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271411,9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-5973,7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-5030,4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ru-RU" sz="4000" smtClean="0">
                <a:solidFill>
                  <a:schemeClr val="hlink"/>
                </a:solidFill>
                <a:latin typeface="Arial" charset="0"/>
              </a:rPr>
              <a:t>Структура доходов районного бюджета за 2014 год(проценты)</a:t>
            </a:r>
          </a:p>
        </p:txBody>
      </p:sp>
      <p:graphicFrame>
        <p:nvGraphicFramePr>
          <p:cNvPr id="2253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36588" y="1911350"/>
          <a:ext cx="7939087" cy="4170363"/>
        </p:xfrm>
        <a:graphic>
          <a:graphicData uri="http://schemas.openxmlformats.org/presentationml/2006/ole">
            <p:oleObj spid="_x0000_s22530" name="Диаграмма" r:id="rId3" imgW="7905867" imgH="415302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hlink"/>
                </a:solidFill>
                <a:latin typeface="Arial" charset="0"/>
              </a:rPr>
              <a:t>Структура налоговых и неналоговых доходов районного бюджета за 2014 год ( проценты)</a:t>
            </a:r>
          </a:p>
        </p:txBody>
      </p:sp>
      <p:graphicFrame>
        <p:nvGraphicFramePr>
          <p:cNvPr id="2355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39813" y="1487488"/>
          <a:ext cx="6718300" cy="4160837"/>
        </p:xfrm>
        <a:graphic>
          <a:graphicData uri="http://schemas.openxmlformats.org/presentationml/2006/ole">
            <p:oleObj spid="_x0000_s23554" name="Диаграмма" r:id="rId3" imgW="6705600" imgH="415302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chemeClr val="hlink"/>
                </a:solidFill>
                <a:latin typeface="Arial" charset="0"/>
              </a:rPr>
              <a:t>Налоговые доходы за 2014 год (тыс.руб.)</a:t>
            </a:r>
          </a:p>
        </p:txBody>
      </p:sp>
      <p:graphicFrame>
        <p:nvGraphicFramePr>
          <p:cNvPr id="24622" name="Group 4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8488" cy="4478655"/>
        </p:xfrm>
        <a:graphic>
          <a:graphicData uri="http://schemas.openxmlformats.org/drawingml/2006/table">
            <a:tbl>
              <a:tblPr/>
              <a:tblGrid>
                <a:gridCol w="4691063"/>
                <a:gridCol w="1152525"/>
                <a:gridCol w="1223962"/>
                <a:gridCol w="1150938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План 201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Факт 201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Процент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21161,4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21161,4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Единый сельскохозяйственный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31532,8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31532,8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hlink"/>
                </a:solidFill>
                <a:latin typeface="Arial" charset="0"/>
              </a:rPr>
              <a:t>Структура налоговых доходов районного бюджета за 2014 год </a:t>
            </a:r>
            <a:br>
              <a:rPr lang="ru-RU" sz="3200" dirty="0" smtClean="0">
                <a:solidFill>
                  <a:schemeClr val="hlink"/>
                </a:solidFill>
                <a:latin typeface="Arial" charset="0"/>
              </a:rPr>
            </a:br>
            <a:endParaRPr lang="ru-RU" sz="3200" dirty="0" smtClean="0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2560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00175" y="1776413"/>
          <a:ext cx="6048375" cy="3744912"/>
        </p:xfrm>
        <a:graphic>
          <a:graphicData uri="http://schemas.openxmlformats.org/presentationml/2006/ole">
            <p:oleObj spid="_x0000_s25602" name="Worksheet" r:id="rId3" imgW="6077102" imgH="376245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Неналоговые доходы за 2014 год (тыс.руб.)</a:t>
            </a:r>
          </a:p>
        </p:txBody>
      </p:sp>
      <p:graphicFrame>
        <p:nvGraphicFramePr>
          <p:cNvPr id="26674" name="Group 50"/>
          <p:cNvGraphicFramePr>
            <a:graphicFrameLocks noGrp="1"/>
          </p:cNvGraphicFramePr>
          <p:nvPr>
            <p:ph idx="1"/>
          </p:nvPr>
        </p:nvGraphicFramePr>
        <p:xfrm>
          <a:off x="0" y="1196975"/>
          <a:ext cx="9001125" cy="5523866"/>
        </p:xfrm>
        <a:graphic>
          <a:graphicData uri="http://schemas.openxmlformats.org/drawingml/2006/table">
            <a:tbl>
              <a:tblPr/>
              <a:tblGrid>
                <a:gridCol w="6335713"/>
                <a:gridCol w="973137"/>
                <a:gridCol w="1008063"/>
                <a:gridCol w="684212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План 2014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Факт 2014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2146,0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1680,5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                             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894,5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реализации имущества, находящегося в оперативном управлении учреждений, находящихся в ведении органов управления муниципальных районов (за исключением имущества муниципальных автономных  учреждений), в части реализации основных средств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32361,4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31532,8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chemeClr val="hlink"/>
                </a:solidFill>
              </a:rPr>
              <a:t>Безвозмездные поступления в районный бюджет за 2014 год (тыс.руб.)</a:t>
            </a:r>
          </a:p>
        </p:txBody>
      </p:sp>
      <p:graphicFrame>
        <p:nvGraphicFramePr>
          <p:cNvPr id="113748" name="Group 8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975" cy="4924680"/>
        </p:xfrm>
        <a:graphic>
          <a:graphicData uri="http://schemas.openxmlformats.org/drawingml/2006/table">
            <a:tbl>
              <a:tblPr/>
              <a:tblGrid>
                <a:gridCol w="5843588"/>
                <a:gridCol w="1366837"/>
                <a:gridCol w="12255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поступления, из них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242152,1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234848,7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Дотация на выравнивание бюджетной обеспеченности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65465,0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65465,0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Дотация на поддержку мер по обеспечению сбалансированности бюджетов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5256,5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5256,5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160614,7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160613,8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Субсидии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7354,6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3323,6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Иные межбюджетные трансферты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947,9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947,9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безвозмездные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4096,4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Возврат субвенций и субсидий прошлых лет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-1583,0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-1583,0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1045</Words>
  <Application>Microsoft Office PowerPoint</Application>
  <PresentationFormat>Экран (4:3)</PresentationFormat>
  <Paragraphs>269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Тема Office</vt:lpstr>
      <vt:lpstr>Диаграмма</vt:lpstr>
      <vt:lpstr>Worksheet</vt:lpstr>
      <vt:lpstr>Лист Microsoft Office Excel 97-2003</vt:lpstr>
      <vt:lpstr>Лист</vt:lpstr>
      <vt:lpstr>Слайд 1</vt:lpstr>
      <vt:lpstr>Слайд 2</vt:lpstr>
      <vt:lpstr>Исполнение бюджета Федоровского муниципального района за 2014 год</vt:lpstr>
      <vt:lpstr>Структура доходов районного бюджета за 2014 год(проценты)</vt:lpstr>
      <vt:lpstr>Структура налоговых и неналоговых доходов районного бюджета за 2014 год ( проценты)</vt:lpstr>
      <vt:lpstr>Налоговые доходы за 2014 год (тыс.руб.)</vt:lpstr>
      <vt:lpstr>Структура налоговых доходов районного бюджета за 2014 год  </vt:lpstr>
      <vt:lpstr>Неналоговые доходы за 2014 год (тыс.руб.)</vt:lpstr>
      <vt:lpstr>Безвозмездные поступления в районный бюджет за 2014 год (тыс.руб.)</vt:lpstr>
      <vt:lpstr> Динамика  безвозмездных поступлений в районный бюджет за 2014 год</vt:lpstr>
      <vt:lpstr>Исполнение расходов районного бюджета  за 2014 год по разделам</vt:lpstr>
      <vt:lpstr>Структура расходов районного бюджета за 2014 год  </vt:lpstr>
      <vt:lpstr> Структура расходы районного бюджета на соц.сферу за 2014 год  </vt:lpstr>
      <vt:lpstr>Источники финансирования дефицита бюджета за 2014 год (тыс.руб.)</vt:lpstr>
      <vt:lpstr>Отдельные показатели по расходам бюджета за 2014  год</vt:lpstr>
      <vt:lpstr> Образование</vt:lpstr>
      <vt:lpstr>Среднемесячная номинальная начисленная заработная плата за 2014 год   </vt:lpstr>
      <vt:lpstr>Основные показатели развития  экономики Фёдоровского   муниципального района за 2013 г </vt:lpstr>
      <vt:lpstr>Слайд 19</vt:lpstr>
      <vt:lpstr>Рынок товаров и услуг.</vt:lpstr>
      <vt:lpstr>Оборот розничной торговли</vt:lpstr>
      <vt:lpstr>Оборот общественного питания </vt:lpstr>
      <vt:lpstr>Объем платных услуг населению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42</cp:revision>
  <dcterms:created xsi:type="dcterms:W3CDTF">2013-12-30T06:44:56Z</dcterms:created>
  <dcterms:modified xsi:type="dcterms:W3CDTF">2015-04-29T05:49:11Z</dcterms:modified>
</cp:coreProperties>
</file>